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8" r:id="rId1"/>
    <p:sldMasterId id="2147483874" r:id="rId2"/>
    <p:sldMasterId id="2147483684" r:id="rId3"/>
    <p:sldMasterId id="2147483888" r:id="rId4"/>
    <p:sldMasterId id="2147483672" r:id="rId5"/>
    <p:sldMasterId id="2147483648" r:id="rId6"/>
  </p:sldMasterIdLst>
  <p:notesMasterIdLst>
    <p:notesMasterId r:id="rId39"/>
  </p:notesMasterIdLst>
  <p:sldIdLst>
    <p:sldId id="446" r:id="rId7"/>
    <p:sldId id="332" r:id="rId8"/>
    <p:sldId id="474" r:id="rId9"/>
    <p:sldId id="334" r:id="rId10"/>
    <p:sldId id="554" r:id="rId11"/>
    <p:sldId id="398" r:id="rId12"/>
    <p:sldId id="559" r:id="rId13"/>
    <p:sldId id="679" r:id="rId14"/>
    <p:sldId id="680" r:id="rId15"/>
    <p:sldId id="648" r:id="rId16"/>
    <p:sldId id="672" r:id="rId17"/>
    <p:sldId id="549" r:id="rId18"/>
    <p:sldId id="560" r:id="rId19"/>
    <p:sldId id="457" r:id="rId20"/>
    <p:sldId id="688" r:id="rId21"/>
    <p:sldId id="689" r:id="rId22"/>
    <p:sldId id="687" r:id="rId23"/>
    <p:sldId id="586" r:id="rId24"/>
    <p:sldId id="480" r:id="rId25"/>
    <p:sldId id="681" r:id="rId26"/>
    <p:sldId id="686" r:id="rId27"/>
    <p:sldId id="590" r:id="rId28"/>
    <p:sldId id="458" r:id="rId29"/>
    <p:sldId id="612" r:id="rId30"/>
    <p:sldId id="685" r:id="rId31"/>
    <p:sldId id="683" r:id="rId32"/>
    <p:sldId id="613" r:id="rId33"/>
    <p:sldId id="682" r:id="rId34"/>
    <p:sldId id="614" r:id="rId35"/>
    <p:sldId id="684" r:id="rId36"/>
    <p:sldId id="551" r:id="rId37"/>
    <p:sldId id="452"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p:cViewPr varScale="1">
        <p:scale>
          <a:sx n="112" d="100"/>
          <a:sy n="112" d="100"/>
        </p:scale>
        <p:origin x="1620" y="9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28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1"/>
          </a:xfrm>
          <a:prstGeom prst="rect">
            <a:avLst/>
          </a:prstGeom>
        </p:spPr>
        <p:txBody>
          <a:bodyPr vert="horz" lIns="93167" tIns="46585" rIns="93167" bIns="46585"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1"/>
          </a:xfrm>
          <a:prstGeom prst="rect">
            <a:avLst/>
          </a:prstGeom>
        </p:spPr>
        <p:txBody>
          <a:bodyPr vert="horz" lIns="93167" tIns="46585" rIns="93167" bIns="46585" rtlCol="0"/>
          <a:lstStyle>
            <a:lvl1pPr algn="r">
              <a:defRPr sz="1200"/>
            </a:lvl1pPr>
          </a:lstStyle>
          <a:p>
            <a:fld id="{DC0F1A76-0C60-408A-AB43-0BDFBFB3AFA9}" type="datetimeFigureOut">
              <a:rPr lang="en-US" smtClean="0"/>
              <a:pPr/>
              <a:t>5/18/2022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7" tIns="46585" rIns="93167" bIns="46585" rtlCol="0" anchor="ctr"/>
          <a:lstStyle/>
          <a:p>
            <a:endParaRPr lang="en-US" dirty="0"/>
          </a:p>
        </p:txBody>
      </p:sp>
      <p:sp>
        <p:nvSpPr>
          <p:cNvPr id="5" name="Notes Placeholder 4"/>
          <p:cNvSpPr>
            <a:spLocks noGrp="1"/>
          </p:cNvSpPr>
          <p:nvPr>
            <p:ph type="body" sz="quarter" idx="3"/>
          </p:nvPr>
        </p:nvSpPr>
        <p:spPr>
          <a:xfrm>
            <a:off x="701040" y="4415791"/>
            <a:ext cx="5608320" cy="4183381"/>
          </a:xfrm>
          <a:prstGeom prst="rect">
            <a:avLst/>
          </a:prstGeom>
        </p:spPr>
        <p:txBody>
          <a:bodyPr vert="horz" lIns="93167" tIns="46585" rIns="93167" bIns="4658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1"/>
          </a:xfrm>
          <a:prstGeom prst="rect">
            <a:avLst/>
          </a:prstGeom>
        </p:spPr>
        <p:txBody>
          <a:bodyPr vert="horz" lIns="93167" tIns="46585" rIns="93167" bIns="465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1"/>
          </a:xfrm>
          <a:prstGeom prst="rect">
            <a:avLst/>
          </a:prstGeom>
        </p:spPr>
        <p:txBody>
          <a:bodyPr vert="horz" lIns="93167" tIns="46585" rIns="93167" bIns="46585" rtlCol="0" anchor="b"/>
          <a:lstStyle>
            <a:lvl1pPr algn="r">
              <a:defRPr sz="1200"/>
            </a:lvl1pPr>
          </a:lstStyle>
          <a:p>
            <a:fld id="{BAE07253-CC4B-4DE4-9499-5EF26F1055AE}"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57925-CFCC-454B-8461-B0C2CD03A448}" type="slidenum">
              <a:rPr lang="en-US" smtClean="0"/>
              <a:pPr/>
              <a:t>8</a:t>
            </a:fld>
            <a:endParaRPr lang="en-US" dirty="0"/>
          </a:p>
        </p:txBody>
      </p:sp>
    </p:spTree>
    <p:extLst>
      <p:ext uri="{BB962C8B-B14F-4D97-AF65-F5344CB8AC3E}">
        <p14:creationId xmlns:p14="http://schemas.microsoft.com/office/powerpoint/2010/main" val="3573183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A6B7E0-6F7B-4C03-A030-1FF9A8A22AF3}" type="slidenum">
              <a:rPr lang="en-US" smtClean="0"/>
              <a:t>10</a:t>
            </a:fld>
            <a:endParaRPr lang="en-US"/>
          </a:p>
        </p:txBody>
      </p:sp>
    </p:spTree>
    <p:extLst>
      <p:ext uri="{BB962C8B-B14F-4D97-AF65-F5344CB8AC3E}">
        <p14:creationId xmlns:p14="http://schemas.microsoft.com/office/powerpoint/2010/main" val="1135286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7499D80-FF7D-4A9D-8961-0C3D6CF8F5F2}" type="datetimeFigureOut">
              <a:rPr lang="en-US" smtClean="0"/>
              <a:pPr/>
              <a:t>5/18/2022</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9789957-36C0-4B06-8DE8-0E153DA3DDF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7499D80-FF7D-4A9D-8961-0C3D6CF8F5F2}" type="datetimeFigureOut">
              <a:rPr lang="en-US" smtClean="0"/>
              <a:pPr/>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789957-36C0-4B06-8DE8-0E153DA3DDF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7499D80-FF7D-4A9D-8961-0C3D6CF8F5F2}" type="datetimeFigureOut">
              <a:rPr lang="en-US" smtClean="0"/>
              <a:pPr/>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789957-36C0-4B06-8DE8-0E153DA3DDF4}"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14D164-96C7-42A8-9034-B27D8FF6BC14}"/>
              </a:ext>
            </a:extLst>
          </p:cNvPr>
          <p:cNvSpPr>
            <a:spLocks noGrp="1"/>
          </p:cNvSpPr>
          <p:nvPr>
            <p:ph type="dt" sz="half" idx="10"/>
          </p:nvPr>
        </p:nvSpPr>
        <p:spPr/>
        <p:txBody>
          <a:bodyPr/>
          <a:lstStyle/>
          <a:p>
            <a:fld id="{EFD03F21-9CE8-414A-8C64-AE2E1C34EBEC}" type="datetimeFigureOut">
              <a:rPr lang="en-US" smtClean="0"/>
              <a:t>5/18/2022</a:t>
            </a:fld>
            <a:endParaRPr lang="en-US" dirty="0"/>
          </a:p>
        </p:txBody>
      </p:sp>
      <p:sp>
        <p:nvSpPr>
          <p:cNvPr id="3" name="Footer Placeholder 2">
            <a:extLst>
              <a:ext uri="{FF2B5EF4-FFF2-40B4-BE49-F238E27FC236}">
                <a16:creationId xmlns:a16="http://schemas.microsoft.com/office/drawing/2014/main" id="{63722655-062A-4155-84EF-717687B61E0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9245780-96F5-4C9E-A3CE-60778B7807CA}"/>
              </a:ext>
            </a:extLst>
          </p:cNvPr>
          <p:cNvSpPr>
            <a:spLocks noGrp="1"/>
          </p:cNvSpPr>
          <p:nvPr>
            <p:ph type="sldNum" sz="quarter" idx="12"/>
          </p:nvPr>
        </p:nvSpPr>
        <p:spPr/>
        <p:txBody>
          <a:bodyPr/>
          <a:lstStyle/>
          <a:p>
            <a:fld id="{C967ACB7-7CAE-4D21-88C6-5DBF6FF2473A}" type="slidenum">
              <a:rPr lang="en-US" smtClean="0"/>
              <a:t>‹#›</a:t>
            </a:fld>
            <a:endParaRPr lang="en-US" dirty="0"/>
          </a:p>
        </p:txBody>
      </p:sp>
    </p:spTree>
    <p:extLst>
      <p:ext uri="{BB962C8B-B14F-4D97-AF65-F5344CB8AC3E}">
        <p14:creationId xmlns:p14="http://schemas.microsoft.com/office/powerpoint/2010/main" val="339510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78AF-A2B3-4A8A-A1B5-CD3A2D11E9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98F0BF-4C16-4057-AABC-A4F7C44A9E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83986-38C4-47DA-9F15-D88BB98EA2F2}"/>
              </a:ext>
            </a:extLst>
          </p:cNvPr>
          <p:cNvSpPr>
            <a:spLocks noGrp="1"/>
          </p:cNvSpPr>
          <p:nvPr>
            <p:ph type="dt" sz="half" idx="10"/>
          </p:nvPr>
        </p:nvSpPr>
        <p:spPr/>
        <p:txBody>
          <a:bodyPr/>
          <a:lstStyle/>
          <a:p>
            <a:fld id="{EFD03F21-9CE8-414A-8C64-AE2E1C34EBEC}" type="datetimeFigureOut">
              <a:rPr lang="en-US" smtClean="0"/>
              <a:t>5/18/2022</a:t>
            </a:fld>
            <a:endParaRPr lang="en-US" dirty="0"/>
          </a:p>
        </p:txBody>
      </p:sp>
      <p:sp>
        <p:nvSpPr>
          <p:cNvPr id="5" name="Footer Placeholder 4">
            <a:extLst>
              <a:ext uri="{FF2B5EF4-FFF2-40B4-BE49-F238E27FC236}">
                <a16:creationId xmlns:a16="http://schemas.microsoft.com/office/drawing/2014/main" id="{C83A398F-5823-4347-9534-6F48127F12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6617CF-E1A3-4BEA-BBED-5CA74D79164C}"/>
              </a:ext>
            </a:extLst>
          </p:cNvPr>
          <p:cNvSpPr>
            <a:spLocks noGrp="1"/>
          </p:cNvSpPr>
          <p:nvPr>
            <p:ph type="sldNum" sz="quarter" idx="12"/>
          </p:nvPr>
        </p:nvSpPr>
        <p:spPr/>
        <p:txBody>
          <a:bodyPr/>
          <a:lstStyle/>
          <a:p>
            <a:fld id="{C967ACB7-7CAE-4D21-88C6-5DBF6FF2473A}" type="slidenum">
              <a:rPr lang="en-US" smtClean="0"/>
              <a:t>‹#›</a:t>
            </a:fld>
            <a:endParaRPr lang="en-US" dirty="0"/>
          </a:p>
        </p:txBody>
      </p:sp>
    </p:spTree>
    <p:extLst>
      <p:ext uri="{BB962C8B-B14F-4D97-AF65-F5344CB8AC3E}">
        <p14:creationId xmlns:p14="http://schemas.microsoft.com/office/powerpoint/2010/main" val="2439020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42F68-55F1-4628-A0F9-3ECE22C3B92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440D886-3355-42D9-8E9A-13E886B5D7C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AB87DF-B8DE-4173-AA4B-7C859C135786}"/>
              </a:ext>
            </a:extLst>
          </p:cNvPr>
          <p:cNvSpPr>
            <a:spLocks noGrp="1"/>
          </p:cNvSpPr>
          <p:nvPr>
            <p:ph type="dt" sz="half" idx="10"/>
          </p:nvPr>
        </p:nvSpPr>
        <p:spPr/>
        <p:txBody>
          <a:bodyPr/>
          <a:lstStyle/>
          <a:p>
            <a:fld id="{EFD03F21-9CE8-414A-8C64-AE2E1C34EBEC}" type="datetimeFigureOut">
              <a:rPr lang="en-US" smtClean="0"/>
              <a:t>5/18/2022</a:t>
            </a:fld>
            <a:endParaRPr lang="en-US" dirty="0"/>
          </a:p>
        </p:txBody>
      </p:sp>
      <p:sp>
        <p:nvSpPr>
          <p:cNvPr id="5" name="Footer Placeholder 4">
            <a:extLst>
              <a:ext uri="{FF2B5EF4-FFF2-40B4-BE49-F238E27FC236}">
                <a16:creationId xmlns:a16="http://schemas.microsoft.com/office/drawing/2014/main" id="{BF75D3DD-B530-43BF-BF5B-710D478C6D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673B3B-361F-469B-8B47-DA98E30506FD}"/>
              </a:ext>
            </a:extLst>
          </p:cNvPr>
          <p:cNvSpPr>
            <a:spLocks noGrp="1"/>
          </p:cNvSpPr>
          <p:nvPr>
            <p:ph type="sldNum" sz="quarter" idx="12"/>
          </p:nvPr>
        </p:nvSpPr>
        <p:spPr/>
        <p:txBody>
          <a:bodyPr/>
          <a:lstStyle/>
          <a:p>
            <a:fld id="{C967ACB7-7CAE-4D21-88C6-5DBF6FF2473A}" type="slidenum">
              <a:rPr lang="en-US" smtClean="0"/>
              <a:t>‹#›</a:t>
            </a:fld>
            <a:endParaRPr lang="en-US" dirty="0"/>
          </a:p>
        </p:txBody>
      </p:sp>
    </p:spTree>
    <p:extLst>
      <p:ext uri="{BB962C8B-B14F-4D97-AF65-F5344CB8AC3E}">
        <p14:creationId xmlns:p14="http://schemas.microsoft.com/office/powerpoint/2010/main" val="3034802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7499D80-FF7D-4A9D-8961-0C3D6CF8F5F2}" type="datetimeFigureOut">
              <a:rPr lang="en-US" smtClean="0"/>
              <a:pPr/>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789957-36C0-4B06-8DE8-0E153DA3DDF4}" type="slidenum">
              <a:rPr lang="en-US" smtClean="0"/>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99D80-FF7D-4A9D-8961-0C3D6CF8F5F2}" type="datetimeFigureOut">
              <a:rPr lang="en-US" smtClean="0"/>
              <a:pPr/>
              <a:t>5/18/2022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9789957-36C0-4B06-8DE8-0E153DA3DDF4}"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65127"/>
            <a:ext cx="7886700" cy="100647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br>
              <a:rPr lang="en-US"/>
            </a:br>
            <a:r>
              <a:rPr lang="en-US" sz="2800"/>
              <a:t>Subtitle</a:t>
            </a:r>
            <a:endParaRPr lang="en-US"/>
          </a:p>
        </p:txBody>
      </p:sp>
      <p:sp>
        <p:nvSpPr>
          <p:cNvPr id="3" name="Content Placeholder 2"/>
          <p:cNvSpPr>
            <a:spLocks noGrp="1"/>
          </p:cNvSpPr>
          <p:nvPr>
            <p:ph sz="half" idx="1"/>
          </p:nvPr>
        </p:nvSpPr>
        <p:spPr>
          <a:xfrm>
            <a:off x="628650" y="1825625"/>
            <a:ext cx="3886200" cy="4351338"/>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11/18/2021</a:t>
            </a:r>
            <a:endParaRPr lang="en-US" dirty="0"/>
          </a:p>
        </p:txBody>
      </p:sp>
      <p:sp>
        <p:nvSpPr>
          <p:cNvPr id="6" name="Footer Placeholder 5"/>
          <p:cNvSpPr>
            <a:spLocks noGrp="1"/>
          </p:cNvSpPr>
          <p:nvPr>
            <p:ph type="ftr" sz="quarter" idx="11"/>
          </p:nvPr>
        </p:nvSpPr>
        <p:spPr>
          <a:xfrm>
            <a:off x="3028950" y="6481012"/>
            <a:ext cx="3371850" cy="236454"/>
          </a:xfrm>
        </p:spPr>
        <p:txBody>
          <a:bodyPr/>
          <a:lstStyle>
            <a:lvl1pPr>
              <a:defRPr>
                <a:latin typeface="Arial" panose="020B0604020202020204" pitchFamily="34" charset="0"/>
                <a:cs typeface="Arial" panose="020B0604020202020204" pitchFamily="34" charset="0"/>
              </a:defRPr>
            </a:lvl1pPr>
          </a:lstStyle>
          <a:p>
            <a:r>
              <a:rPr lang="en-US"/>
              <a:t>LRPAC 2021 Tellico Village Survey Highlights</a:t>
            </a:r>
            <a:endParaRPr lang="en-US" dirty="0"/>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DB900D2D-DFEC-4D57-B579-0B62D76D682C}" type="slidenum">
              <a:rPr lang="en-US" smtClean="0"/>
              <a:pPr/>
              <a:t>‹#›</a:t>
            </a:fld>
            <a:endParaRPr lang="en-US" dirty="0"/>
          </a:p>
        </p:txBody>
      </p:sp>
    </p:spTree>
    <p:extLst>
      <p:ext uri="{BB962C8B-B14F-4D97-AF65-F5344CB8AC3E}">
        <p14:creationId xmlns:p14="http://schemas.microsoft.com/office/powerpoint/2010/main" val="1163757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en-US" sz="1400" smtClean="0">
                <a:effectLst/>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1"/>
            <a:endParaRPr lang="en-US"/>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11/18/2021</a:t>
            </a:r>
            <a:endParaRPr lang="en-US" dirty="0"/>
          </a:p>
        </p:txBody>
      </p:sp>
      <p:sp>
        <p:nvSpPr>
          <p:cNvPr id="5" name="Footer Placeholder 4"/>
          <p:cNvSpPr>
            <a:spLocks noGrp="1"/>
          </p:cNvSpPr>
          <p:nvPr>
            <p:ph type="ftr" sz="quarter" idx="11"/>
          </p:nvPr>
        </p:nvSpPr>
        <p:spPr>
          <a:xfrm>
            <a:off x="3028950" y="6481012"/>
            <a:ext cx="3499866" cy="236454"/>
          </a:xfrm>
        </p:spPr>
        <p:txBody>
          <a:bodyPr/>
          <a:lstStyle>
            <a:lvl1pPr>
              <a:defRPr>
                <a:latin typeface="Arial" panose="020B0604020202020204" pitchFamily="34" charset="0"/>
                <a:cs typeface="Arial" panose="020B0604020202020204" pitchFamily="34" charset="0"/>
              </a:defRPr>
            </a:lvl1pPr>
          </a:lstStyle>
          <a:p>
            <a:r>
              <a:rPr lang="en-US"/>
              <a:t>LRPAC 2021 Tellico Village Survey Highlights</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DB900D2D-DFEC-4D57-B579-0B62D76D682C}" type="slidenum">
              <a:rPr lang="en-US" smtClean="0"/>
              <a:pPr/>
              <a:t>‹#›</a:t>
            </a:fld>
            <a:endParaRPr lang="en-US" dirty="0"/>
          </a:p>
        </p:txBody>
      </p:sp>
      <p:sp>
        <p:nvSpPr>
          <p:cNvPr id="7" name="Title 1">
            <a:extLst>
              <a:ext uri="{FF2B5EF4-FFF2-40B4-BE49-F238E27FC236}">
                <a16:creationId xmlns:a16="http://schemas.microsoft.com/office/drawing/2014/main" id="{3CEBA28B-A129-497B-9CA5-92CF34E0D775}"/>
              </a:ext>
            </a:extLst>
          </p:cNvPr>
          <p:cNvSpPr>
            <a:spLocks noGrp="1"/>
          </p:cNvSpPr>
          <p:nvPr>
            <p:ph type="title" hasCustomPrompt="1"/>
          </p:nvPr>
        </p:nvSpPr>
        <p:spPr>
          <a:xfrm>
            <a:off x="628650" y="365127"/>
            <a:ext cx="7886700" cy="100647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Tellico Village LRSP 2019</a:t>
            </a:r>
            <a:br>
              <a:rPr lang="en-US"/>
            </a:br>
            <a:r>
              <a:rPr lang="en-US" sz="2800"/>
              <a:t>Subtitle</a:t>
            </a:r>
            <a:endParaRPr lang="en-US"/>
          </a:p>
        </p:txBody>
      </p:sp>
    </p:spTree>
    <p:extLst>
      <p:ext uri="{BB962C8B-B14F-4D97-AF65-F5344CB8AC3E}">
        <p14:creationId xmlns:p14="http://schemas.microsoft.com/office/powerpoint/2010/main" val="659008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0550" y="1465263"/>
            <a:ext cx="7772400" cy="2387600"/>
          </a:xfrm>
          <a:prstGeom prst="rect">
            <a:avLst/>
          </a:prstGeom>
        </p:spPr>
        <p:txBody>
          <a:bodyPr anchor="ctr"/>
          <a:lstStyle>
            <a:lvl1pPr algn="ctr">
              <a:defRPr sz="6000">
                <a:latin typeface="Arial" panose="020B0604020202020204" pitchFamily="34" charset="0"/>
                <a:cs typeface="Arial" panose="020B0604020202020204" pitchFamily="34" charset="0"/>
              </a:defRPr>
            </a:lvl1pPr>
          </a:lstStyle>
          <a:p>
            <a:endParaRPr lang="en-US"/>
          </a:p>
        </p:txBody>
      </p:sp>
      <p:sp>
        <p:nvSpPr>
          <p:cNvPr id="3" name="Subtitle 2"/>
          <p:cNvSpPr>
            <a:spLocks noGrp="1"/>
          </p:cNvSpPr>
          <p:nvPr>
            <p:ph type="subTitle" idx="1"/>
          </p:nvPr>
        </p:nvSpPr>
        <p:spPr>
          <a:xfrm>
            <a:off x="1200150" y="4192588"/>
            <a:ext cx="6858000" cy="1655762"/>
          </a:xfrm>
        </p:spPr>
        <p:txBody>
          <a:bodyPr anchor="b">
            <a:normAutofit/>
          </a:bodyPr>
          <a:lstStyle>
            <a:lvl1pPr marL="0" indent="0" algn="r">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11/18/2021</a:t>
            </a:r>
            <a:endParaRPr lang="en-US"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LRPAC 2021 Tellico Village Survey Highlights</a:t>
            </a:r>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DB900D2D-DFEC-4D57-B579-0B62D76D682C}" type="slidenum">
              <a:rPr lang="en-US" smtClean="0"/>
              <a:pPr/>
              <a:t>‹#›</a:t>
            </a:fld>
            <a:endParaRPr lang="en-US" dirty="0"/>
          </a:p>
        </p:txBody>
      </p:sp>
    </p:spTree>
    <p:extLst>
      <p:ext uri="{BB962C8B-B14F-4D97-AF65-F5344CB8AC3E}">
        <p14:creationId xmlns:p14="http://schemas.microsoft.com/office/powerpoint/2010/main" val="1014122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7499D80-FF7D-4A9D-8961-0C3D6CF8F5F2}" type="datetimeFigureOut">
              <a:rPr lang="en-US" smtClean="0"/>
              <a:pPr/>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789957-36C0-4B06-8DE8-0E153DA3DDF4}" type="slidenum">
              <a:rPr lang="en-US" smtClean="0"/>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65127"/>
            <a:ext cx="7886700" cy="100647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br>
              <a:rPr lang="en-US"/>
            </a:br>
            <a:r>
              <a:rPr lang="en-US" sz="2800"/>
              <a:t>Subtitle</a:t>
            </a:r>
            <a:endParaRPr lang="en-US"/>
          </a:p>
        </p:txBody>
      </p:sp>
      <p:sp>
        <p:nvSpPr>
          <p:cNvPr id="3" name="Content Placeholder 2"/>
          <p:cNvSpPr>
            <a:spLocks noGrp="1"/>
          </p:cNvSpPr>
          <p:nvPr>
            <p:ph sz="half" idx="1"/>
          </p:nvPr>
        </p:nvSpPr>
        <p:spPr>
          <a:xfrm>
            <a:off x="628650" y="1825625"/>
            <a:ext cx="3886200" cy="4351338"/>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11/18/2021</a:t>
            </a:r>
          </a:p>
        </p:txBody>
      </p:sp>
      <p:sp>
        <p:nvSpPr>
          <p:cNvPr id="6" name="Footer Placeholder 5"/>
          <p:cNvSpPr>
            <a:spLocks noGrp="1"/>
          </p:cNvSpPr>
          <p:nvPr>
            <p:ph type="ftr" sz="quarter" idx="11"/>
          </p:nvPr>
        </p:nvSpPr>
        <p:spPr>
          <a:xfrm>
            <a:off x="3028950" y="6481012"/>
            <a:ext cx="3371850" cy="236454"/>
          </a:xfrm>
        </p:spPr>
        <p:txBody>
          <a:bodyPr/>
          <a:lstStyle>
            <a:lvl1pPr>
              <a:defRPr>
                <a:latin typeface="Arial" panose="020B0604020202020204" pitchFamily="34" charset="0"/>
                <a:cs typeface="Arial" panose="020B0604020202020204" pitchFamily="34" charset="0"/>
              </a:defRPr>
            </a:lvl1pPr>
          </a:lstStyle>
          <a:p>
            <a:r>
              <a:rPr lang="en-US"/>
              <a:t>LRPAC Survey Summary for Golf Advisory Committee</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DB900D2D-DFEC-4D57-B579-0B62D76D682C}" type="slidenum">
              <a:rPr lang="en-US" smtClean="0"/>
              <a:pPr/>
              <a:t>‹#›</a:t>
            </a:fld>
            <a:endParaRPr lang="en-US"/>
          </a:p>
        </p:txBody>
      </p:sp>
    </p:spTree>
    <p:extLst>
      <p:ext uri="{BB962C8B-B14F-4D97-AF65-F5344CB8AC3E}">
        <p14:creationId xmlns:p14="http://schemas.microsoft.com/office/powerpoint/2010/main" val="1163757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en-US" sz="1400" smtClean="0">
                <a:effectLst/>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1"/>
            <a:endParaRPr lang="en-US"/>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11/18/2021</a:t>
            </a:r>
          </a:p>
        </p:txBody>
      </p:sp>
      <p:sp>
        <p:nvSpPr>
          <p:cNvPr id="5" name="Footer Placeholder 4"/>
          <p:cNvSpPr>
            <a:spLocks noGrp="1"/>
          </p:cNvSpPr>
          <p:nvPr>
            <p:ph type="ftr" sz="quarter" idx="11"/>
          </p:nvPr>
        </p:nvSpPr>
        <p:spPr>
          <a:xfrm>
            <a:off x="3028950" y="6481012"/>
            <a:ext cx="3499866" cy="236454"/>
          </a:xfrm>
        </p:spPr>
        <p:txBody>
          <a:bodyPr/>
          <a:lstStyle>
            <a:lvl1pPr>
              <a:defRPr>
                <a:latin typeface="Arial" panose="020B0604020202020204" pitchFamily="34" charset="0"/>
                <a:cs typeface="Arial" panose="020B0604020202020204" pitchFamily="34" charset="0"/>
              </a:defRPr>
            </a:lvl1pPr>
          </a:lstStyle>
          <a:p>
            <a:r>
              <a:rPr lang="en-US"/>
              <a:t>LRPAC Survey Summary for Golf Advisory Committee</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DB900D2D-DFEC-4D57-B579-0B62D76D682C}" type="slidenum">
              <a:rPr lang="en-US" smtClean="0"/>
              <a:pPr/>
              <a:t>‹#›</a:t>
            </a:fld>
            <a:endParaRPr lang="en-US"/>
          </a:p>
        </p:txBody>
      </p:sp>
      <p:sp>
        <p:nvSpPr>
          <p:cNvPr id="7" name="Title 1">
            <a:extLst>
              <a:ext uri="{FF2B5EF4-FFF2-40B4-BE49-F238E27FC236}">
                <a16:creationId xmlns:a16="http://schemas.microsoft.com/office/drawing/2014/main" id="{3CEBA28B-A129-497B-9CA5-92CF34E0D775}"/>
              </a:ext>
            </a:extLst>
          </p:cNvPr>
          <p:cNvSpPr>
            <a:spLocks noGrp="1"/>
          </p:cNvSpPr>
          <p:nvPr>
            <p:ph type="title" hasCustomPrompt="1"/>
          </p:nvPr>
        </p:nvSpPr>
        <p:spPr>
          <a:xfrm>
            <a:off x="628650" y="365127"/>
            <a:ext cx="7886700" cy="100647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Tellico Village LRSP 2019</a:t>
            </a:r>
            <a:br>
              <a:rPr lang="en-US"/>
            </a:br>
            <a:r>
              <a:rPr lang="en-US" sz="2800"/>
              <a:t>Subtitle</a:t>
            </a:r>
            <a:endParaRPr lang="en-US"/>
          </a:p>
        </p:txBody>
      </p:sp>
    </p:spTree>
    <p:extLst>
      <p:ext uri="{BB962C8B-B14F-4D97-AF65-F5344CB8AC3E}">
        <p14:creationId xmlns:p14="http://schemas.microsoft.com/office/powerpoint/2010/main" val="659008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0550" y="1465263"/>
            <a:ext cx="7772400" cy="2387600"/>
          </a:xfrm>
          <a:prstGeom prst="rect">
            <a:avLst/>
          </a:prstGeom>
        </p:spPr>
        <p:txBody>
          <a:bodyPr anchor="ctr"/>
          <a:lstStyle>
            <a:lvl1pPr algn="ctr">
              <a:defRPr sz="6000">
                <a:latin typeface="Arial" panose="020B0604020202020204" pitchFamily="34" charset="0"/>
                <a:cs typeface="Arial" panose="020B0604020202020204" pitchFamily="34" charset="0"/>
              </a:defRPr>
            </a:lvl1pPr>
          </a:lstStyle>
          <a:p>
            <a:endParaRPr lang="en-US"/>
          </a:p>
        </p:txBody>
      </p:sp>
      <p:sp>
        <p:nvSpPr>
          <p:cNvPr id="3" name="Subtitle 2"/>
          <p:cNvSpPr>
            <a:spLocks noGrp="1"/>
          </p:cNvSpPr>
          <p:nvPr>
            <p:ph type="subTitle" idx="1"/>
          </p:nvPr>
        </p:nvSpPr>
        <p:spPr>
          <a:xfrm>
            <a:off x="1200150" y="4192588"/>
            <a:ext cx="6858000" cy="1655762"/>
          </a:xfrm>
        </p:spPr>
        <p:txBody>
          <a:bodyPr anchor="b">
            <a:normAutofit/>
          </a:bodyPr>
          <a:lstStyle>
            <a:lvl1pPr marL="0" indent="0" algn="r">
              <a:buNone/>
              <a:defRPr sz="32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11/18/2021</a:t>
            </a: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LRPAC Survey Summary for Golf Advisory Committee</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DB900D2D-DFEC-4D57-B579-0B62D76D682C}" type="slidenum">
              <a:rPr lang="en-US" smtClean="0"/>
              <a:pPr/>
              <a:t>‹#›</a:t>
            </a:fld>
            <a:endParaRPr lang="en-US"/>
          </a:p>
        </p:txBody>
      </p:sp>
    </p:spTree>
    <p:extLst>
      <p:ext uri="{BB962C8B-B14F-4D97-AF65-F5344CB8AC3E}">
        <p14:creationId xmlns:p14="http://schemas.microsoft.com/office/powerpoint/2010/main" val="1014122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0E68AA-885F-495B-915C-66A8F0D8A924}"/>
              </a:ext>
            </a:extLst>
          </p:cNvPr>
          <p:cNvSpPr>
            <a:spLocks noGrp="1"/>
          </p:cNvSpPr>
          <p:nvPr>
            <p:ph type="dt" sz="half" idx="10"/>
          </p:nvPr>
        </p:nvSpPr>
        <p:spPr/>
        <p:txBody>
          <a:bodyPr/>
          <a:lstStyle/>
          <a:p>
            <a:fld id="{06F5B0C2-1060-4E74-BE1E-8D4DBE27E024}" type="datetimeFigureOut">
              <a:rPr lang="en-US" smtClean="0"/>
              <a:t>5/18/2022</a:t>
            </a:fld>
            <a:endParaRPr lang="en-US"/>
          </a:p>
        </p:txBody>
      </p:sp>
      <p:sp>
        <p:nvSpPr>
          <p:cNvPr id="3" name="Footer Placeholder 2">
            <a:extLst>
              <a:ext uri="{FF2B5EF4-FFF2-40B4-BE49-F238E27FC236}">
                <a16:creationId xmlns:a16="http://schemas.microsoft.com/office/drawing/2014/main" id="{7D131AE7-6371-484A-B646-A8228A4A6F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865B4F-65CB-4E0D-BD10-DF9520732EAB}"/>
              </a:ext>
            </a:extLst>
          </p:cNvPr>
          <p:cNvSpPr>
            <a:spLocks noGrp="1"/>
          </p:cNvSpPr>
          <p:nvPr>
            <p:ph type="sldNum" sz="quarter" idx="12"/>
          </p:nvPr>
        </p:nvSpPr>
        <p:spPr/>
        <p:txBody>
          <a:bodyPr/>
          <a:lstStyle/>
          <a:p>
            <a:fld id="{ECE1F426-09FB-4C81-87AA-8A6519A4D470}" type="slidenum">
              <a:rPr lang="en-US" smtClean="0"/>
              <a:t>‹#›</a:t>
            </a:fld>
            <a:endParaRPr lang="en-US"/>
          </a:p>
        </p:txBody>
      </p:sp>
    </p:spTree>
    <p:extLst>
      <p:ext uri="{BB962C8B-B14F-4D97-AF65-F5344CB8AC3E}">
        <p14:creationId xmlns:p14="http://schemas.microsoft.com/office/powerpoint/2010/main" val="2034165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2B57-A2F4-457D-BD6E-16841BA669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08350-54C0-42EB-962A-020AB0F93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22678-2E83-4758-9A67-E6350E346D64}"/>
              </a:ext>
            </a:extLst>
          </p:cNvPr>
          <p:cNvSpPr>
            <a:spLocks noGrp="1"/>
          </p:cNvSpPr>
          <p:nvPr>
            <p:ph type="dt" sz="half" idx="10"/>
          </p:nvPr>
        </p:nvSpPr>
        <p:spPr/>
        <p:txBody>
          <a:bodyPr/>
          <a:lstStyle/>
          <a:p>
            <a:fld id="{06F5B0C2-1060-4E74-BE1E-8D4DBE27E024}" type="datetimeFigureOut">
              <a:rPr lang="en-US" smtClean="0"/>
              <a:t>5/18/2022</a:t>
            </a:fld>
            <a:endParaRPr lang="en-US"/>
          </a:p>
        </p:txBody>
      </p:sp>
      <p:sp>
        <p:nvSpPr>
          <p:cNvPr id="5" name="Footer Placeholder 4">
            <a:extLst>
              <a:ext uri="{FF2B5EF4-FFF2-40B4-BE49-F238E27FC236}">
                <a16:creationId xmlns:a16="http://schemas.microsoft.com/office/drawing/2014/main" id="{FCE94895-BFFF-4AA1-8D08-356EAC219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DA56D-D9B8-4B69-8448-8E06809381D7}"/>
              </a:ext>
            </a:extLst>
          </p:cNvPr>
          <p:cNvSpPr>
            <a:spLocks noGrp="1"/>
          </p:cNvSpPr>
          <p:nvPr>
            <p:ph type="sldNum" sz="quarter" idx="12"/>
          </p:nvPr>
        </p:nvSpPr>
        <p:spPr/>
        <p:txBody>
          <a:bodyPr/>
          <a:lstStyle/>
          <a:p>
            <a:fld id="{ECE1F426-09FB-4C81-87AA-8A6519A4D470}" type="slidenum">
              <a:rPr lang="en-US" smtClean="0"/>
              <a:t>‹#›</a:t>
            </a:fld>
            <a:endParaRPr lang="en-US"/>
          </a:p>
        </p:txBody>
      </p:sp>
    </p:spTree>
    <p:extLst>
      <p:ext uri="{BB962C8B-B14F-4D97-AF65-F5344CB8AC3E}">
        <p14:creationId xmlns:p14="http://schemas.microsoft.com/office/powerpoint/2010/main" val="417369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7499D80-FF7D-4A9D-8961-0C3D6CF8F5F2}" type="datetimeFigureOut">
              <a:rPr lang="en-US" smtClean="0"/>
              <a:pPr/>
              <a:t>5/18/2022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9789957-36C0-4B06-8DE8-0E153DA3DDF4}"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7499D80-FF7D-4A9D-8961-0C3D6CF8F5F2}" type="datetimeFigureOut">
              <a:rPr lang="en-US" smtClean="0"/>
              <a:pPr/>
              <a:t>5/18/2022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789957-36C0-4B06-8DE8-0E153DA3DDF4}" type="slidenum">
              <a:rPr lang="en-US" smtClean="0"/>
              <a:pPr/>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7499D80-FF7D-4A9D-8961-0C3D6CF8F5F2}" type="datetimeFigureOut">
              <a:rPr lang="en-US" smtClean="0"/>
              <a:pPr/>
              <a:t>5/18/2022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9789957-36C0-4B06-8DE8-0E153DA3DDF4}"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7499D80-FF7D-4A9D-8961-0C3D6CF8F5F2}" type="datetimeFigureOut">
              <a:rPr lang="en-US" smtClean="0"/>
              <a:pPr/>
              <a:t>5/18/2022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9789957-36C0-4B06-8DE8-0E153DA3DDF4}" type="slidenum">
              <a:rPr lang="en-US" smtClean="0"/>
              <a:pPr/>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99D80-FF7D-4A9D-8961-0C3D6CF8F5F2}" type="datetimeFigureOut">
              <a:rPr lang="en-US" smtClean="0"/>
              <a:pPr/>
              <a:t>5/18/2022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9789957-36C0-4B06-8DE8-0E153DA3DDF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E7499D80-FF7D-4A9D-8961-0C3D6CF8F5F2}" type="datetimeFigureOut">
              <a:rPr lang="en-US" smtClean="0"/>
              <a:pPr/>
              <a:t>5/18/2022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9789957-36C0-4B06-8DE8-0E153DA3DDF4}"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E7499D80-FF7D-4A9D-8961-0C3D6CF8F5F2}" type="datetimeFigureOut">
              <a:rPr lang="en-US" smtClean="0"/>
              <a:pPr/>
              <a:t>5/18/2022</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9789957-36C0-4B06-8DE8-0E153DA3DDF4}"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7499D80-FF7D-4A9D-8961-0C3D6CF8F5F2}" type="datetimeFigureOut">
              <a:rPr lang="en-US" smtClean="0"/>
              <a:pPr/>
              <a:t>5/18/2022</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9789957-36C0-4B06-8DE8-0E153DA3DDF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79" r:id="rId1"/>
    <p:sldLayoutId id="2147483880" r:id="rId2"/>
    <p:sldLayoutId id="2147483675" r:id="rId3"/>
    <p:sldLayoutId id="2147483881"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27CCD2-FD0E-40BE-BE79-6F273A7AD3F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EA100C-E040-49ED-B6C1-ED5D9546ED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68C24E-31AB-48EA-B3F9-1394662DC5B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FD03F21-9CE8-414A-8C64-AE2E1C34EBEC}" type="datetimeFigureOut">
              <a:rPr lang="en-US" smtClean="0"/>
              <a:t>5/18/2022</a:t>
            </a:fld>
            <a:endParaRPr lang="en-US" dirty="0"/>
          </a:p>
        </p:txBody>
      </p:sp>
      <p:sp>
        <p:nvSpPr>
          <p:cNvPr id="5" name="Footer Placeholder 4">
            <a:extLst>
              <a:ext uri="{FF2B5EF4-FFF2-40B4-BE49-F238E27FC236}">
                <a16:creationId xmlns:a16="http://schemas.microsoft.com/office/drawing/2014/main" id="{439156AA-56EB-4931-992B-985B21EF756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52FD9FA-6387-4EBD-9FB6-2424E8485BA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67ACB7-7CAE-4D21-88C6-5DBF6FF2473A}" type="slidenum">
              <a:rPr lang="en-US" smtClean="0"/>
              <a:t>‹#›</a:t>
            </a:fld>
            <a:endParaRPr lang="en-US" dirty="0"/>
          </a:p>
        </p:txBody>
      </p:sp>
    </p:spTree>
    <p:extLst>
      <p:ext uri="{BB962C8B-B14F-4D97-AF65-F5344CB8AC3E}">
        <p14:creationId xmlns:p14="http://schemas.microsoft.com/office/powerpoint/2010/main" val="401389451"/>
      </p:ext>
    </p:extLst>
  </p:cSld>
  <p:clrMap bg1="lt1" tx1="dk1" bg2="lt2" tx2="dk2" accent1="accent1" accent2="accent2" accent3="accent3" accent4="accent4" accent5="accent5" accent6="accent6" hlink="hlink" folHlink="folHlink"/>
  <p:sldLayoutIdLst>
    <p:sldLayoutId id="2147483877" r:id="rId1"/>
    <p:sldLayoutId id="2147483876" r:id="rId2"/>
    <p:sldLayoutId id="21474838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4" cstate="email">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7499D80-FF7D-4A9D-8961-0C3D6CF8F5F2}" type="datetimeFigureOut">
              <a:rPr lang="en-US" smtClean="0"/>
              <a:pPr/>
              <a:t>5/18/2022</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9789957-36C0-4B06-8DE8-0E153DA3DDF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5" r:id="rId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752600"/>
            <a:ext cx="7886700" cy="44243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81800" y="6477000"/>
            <a:ext cx="2057400" cy="24046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a:t>11/18/2021</a:t>
            </a:r>
            <a:endParaRPr lang="en-US" dirty="0"/>
          </a:p>
        </p:txBody>
      </p:sp>
      <p:sp>
        <p:nvSpPr>
          <p:cNvPr id="5" name="Footer Placeholder 4"/>
          <p:cNvSpPr>
            <a:spLocks noGrp="1"/>
          </p:cNvSpPr>
          <p:nvPr>
            <p:ph type="ftr" sz="quarter" idx="3"/>
          </p:nvPr>
        </p:nvSpPr>
        <p:spPr>
          <a:xfrm>
            <a:off x="3028950" y="6481011"/>
            <a:ext cx="3086100" cy="24046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LRPAC 2021 Tellico Village Survey Highlights</a:t>
            </a:r>
            <a:endParaRPr lang="en-US" dirty="0"/>
          </a:p>
        </p:txBody>
      </p:sp>
      <p:sp>
        <p:nvSpPr>
          <p:cNvPr id="6" name="Slide Number Placeholder 5"/>
          <p:cNvSpPr>
            <a:spLocks noGrp="1"/>
          </p:cNvSpPr>
          <p:nvPr>
            <p:ph type="sldNum" sz="quarter" idx="4"/>
          </p:nvPr>
        </p:nvSpPr>
        <p:spPr>
          <a:xfrm>
            <a:off x="304800" y="6477000"/>
            <a:ext cx="2057400" cy="24046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DB900D2D-DFEC-4D57-B579-0B62D76D682C}" type="slidenum">
              <a:rPr lang="en-US" smtClean="0"/>
              <a:pPr/>
              <a:t>‹#›</a:t>
            </a:fld>
            <a:endParaRPr lang="en-US" dirty="0"/>
          </a:p>
        </p:txBody>
      </p:sp>
      <p:sp>
        <p:nvSpPr>
          <p:cNvPr id="10" name="Title Placeholder 9">
            <a:extLst>
              <a:ext uri="{FF2B5EF4-FFF2-40B4-BE49-F238E27FC236}">
                <a16:creationId xmlns:a16="http://schemas.microsoft.com/office/drawing/2014/main" id="{4889923E-053C-4A6C-8EEA-2B31F7B3706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Tellico Village LRSP 2019</a:t>
            </a:r>
            <a:br>
              <a:rPr lang="en-US"/>
            </a:br>
            <a:r>
              <a:rPr lang="en-US" sz="2800"/>
              <a:t>Subtitle</a:t>
            </a:r>
            <a:endParaRPr lang="en-US"/>
          </a:p>
        </p:txBody>
      </p:sp>
      <p:grpSp>
        <p:nvGrpSpPr>
          <p:cNvPr id="7" name="Group 6">
            <a:extLst>
              <a:ext uri="{FF2B5EF4-FFF2-40B4-BE49-F238E27FC236}">
                <a16:creationId xmlns:a16="http://schemas.microsoft.com/office/drawing/2014/main" id="{D9E1FBE3-5818-4533-875A-CECC6CD4A295}"/>
              </a:ext>
            </a:extLst>
          </p:cNvPr>
          <p:cNvGrpSpPr/>
          <p:nvPr userDrawn="1"/>
        </p:nvGrpSpPr>
        <p:grpSpPr>
          <a:xfrm>
            <a:off x="8001000" y="5716074"/>
            <a:ext cx="1066800" cy="1143000"/>
            <a:chOff x="129209" y="298450"/>
            <a:chExt cx="1928191" cy="2287625"/>
          </a:xfrm>
        </p:grpSpPr>
        <p:pic>
          <p:nvPicPr>
            <p:cNvPr id="8" name="Picture 2" descr="Image result for tellico village logo">
              <a:extLst>
                <a:ext uri="{FF2B5EF4-FFF2-40B4-BE49-F238E27FC236}">
                  <a16:creationId xmlns:a16="http://schemas.microsoft.com/office/drawing/2014/main" id="{DCC718F7-347F-4C3C-847A-F91B3603EF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 y="298450"/>
              <a:ext cx="1847850" cy="18478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A16C21-CB49-452C-A398-BB4B30C46265}"/>
                </a:ext>
              </a:extLst>
            </p:cNvPr>
            <p:cNvSpPr txBox="1"/>
            <p:nvPr/>
          </p:nvSpPr>
          <p:spPr>
            <a:xfrm>
              <a:off x="129209" y="2030698"/>
              <a:ext cx="1443636" cy="555377"/>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LRPAC</a:t>
              </a:r>
            </a:p>
          </p:txBody>
        </p:sp>
      </p:grpSp>
      <p:pic>
        <p:nvPicPr>
          <p:cNvPr id="2" name="Picture 1">
            <a:extLst>
              <a:ext uri="{FF2B5EF4-FFF2-40B4-BE49-F238E27FC236}">
                <a16:creationId xmlns:a16="http://schemas.microsoft.com/office/drawing/2014/main" id="{705181C8-32CF-4AB0-A0B2-AD452665D4E1}"/>
              </a:ext>
            </a:extLst>
          </p:cNvPr>
          <p:cNvPicPr>
            <a:picLocks noChangeAspect="1"/>
          </p:cNvPicPr>
          <p:nvPr userDrawn="1"/>
        </p:nvPicPr>
        <p:blipFill>
          <a:blip r:embed="rId6"/>
          <a:stretch>
            <a:fillRect/>
          </a:stretch>
        </p:blipFill>
        <p:spPr>
          <a:xfrm>
            <a:off x="8037480" y="0"/>
            <a:ext cx="1106520" cy="1240644"/>
          </a:xfrm>
          <a:prstGeom prst="rect">
            <a:avLst/>
          </a:prstGeom>
        </p:spPr>
      </p:pic>
    </p:spTree>
    <p:extLst>
      <p:ext uri="{BB962C8B-B14F-4D97-AF65-F5344CB8AC3E}">
        <p14:creationId xmlns:p14="http://schemas.microsoft.com/office/powerpoint/2010/main" val="2803056862"/>
      </p:ext>
    </p:extLst>
  </p:cSld>
  <p:clrMap bg1="lt1" tx1="dk1" bg2="lt2" tx2="dk2" accent1="accent1" accent2="accent2" accent3="accent3" accent4="accent4" accent5="accent5" accent6="accent6" hlink="hlink" folHlink="folHlink"/>
  <p:sldLayoutIdLst>
    <p:sldLayoutId id="2147483676" r:id="rId1"/>
    <p:sldLayoutId id="2147483889" r:id="rId2"/>
    <p:sldLayoutId id="2147483673" r:id="rId3"/>
  </p:sldLayoutIdLst>
  <p:hf hdr="0" dt="0"/>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752600"/>
            <a:ext cx="7886700" cy="44243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81800" y="6477000"/>
            <a:ext cx="2057400" cy="24046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a:t>11/18/2021</a:t>
            </a:r>
          </a:p>
        </p:txBody>
      </p:sp>
      <p:sp>
        <p:nvSpPr>
          <p:cNvPr id="5" name="Footer Placeholder 4"/>
          <p:cNvSpPr>
            <a:spLocks noGrp="1"/>
          </p:cNvSpPr>
          <p:nvPr>
            <p:ph type="ftr" sz="quarter" idx="3"/>
          </p:nvPr>
        </p:nvSpPr>
        <p:spPr>
          <a:xfrm>
            <a:off x="3028950" y="6481011"/>
            <a:ext cx="3086100" cy="24046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LRPAC Survey Summary for Golf Advisory Committee</a:t>
            </a:r>
          </a:p>
        </p:txBody>
      </p:sp>
      <p:sp>
        <p:nvSpPr>
          <p:cNvPr id="6" name="Slide Number Placeholder 5"/>
          <p:cNvSpPr>
            <a:spLocks noGrp="1"/>
          </p:cNvSpPr>
          <p:nvPr>
            <p:ph type="sldNum" sz="quarter" idx="4"/>
          </p:nvPr>
        </p:nvSpPr>
        <p:spPr>
          <a:xfrm>
            <a:off x="304800" y="6477000"/>
            <a:ext cx="2057400" cy="24046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DB900D2D-DFEC-4D57-B579-0B62D76D682C}" type="slidenum">
              <a:rPr lang="en-US" smtClean="0"/>
              <a:pPr/>
              <a:t>‹#›</a:t>
            </a:fld>
            <a:endParaRPr lang="en-US"/>
          </a:p>
        </p:txBody>
      </p:sp>
      <p:sp>
        <p:nvSpPr>
          <p:cNvPr id="10" name="Title Placeholder 9">
            <a:extLst>
              <a:ext uri="{FF2B5EF4-FFF2-40B4-BE49-F238E27FC236}">
                <a16:creationId xmlns:a16="http://schemas.microsoft.com/office/drawing/2014/main" id="{4889923E-053C-4A6C-8EEA-2B31F7B3706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Tellico Village LRSP 2019</a:t>
            </a:r>
            <a:br>
              <a:rPr lang="en-US"/>
            </a:br>
            <a:r>
              <a:rPr lang="en-US" sz="2800"/>
              <a:t>Subtitle</a:t>
            </a:r>
            <a:endParaRPr lang="en-US"/>
          </a:p>
        </p:txBody>
      </p:sp>
      <p:grpSp>
        <p:nvGrpSpPr>
          <p:cNvPr id="7" name="Group 6">
            <a:extLst>
              <a:ext uri="{FF2B5EF4-FFF2-40B4-BE49-F238E27FC236}">
                <a16:creationId xmlns:a16="http://schemas.microsoft.com/office/drawing/2014/main" id="{D9E1FBE3-5818-4533-875A-CECC6CD4A295}"/>
              </a:ext>
            </a:extLst>
          </p:cNvPr>
          <p:cNvGrpSpPr/>
          <p:nvPr userDrawn="1"/>
        </p:nvGrpSpPr>
        <p:grpSpPr>
          <a:xfrm>
            <a:off x="8001000" y="5716074"/>
            <a:ext cx="1066800" cy="1143000"/>
            <a:chOff x="129209" y="298450"/>
            <a:chExt cx="1928191" cy="2287625"/>
          </a:xfrm>
        </p:grpSpPr>
        <p:pic>
          <p:nvPicPr>
            <p:cNvPr id="8" name="Picture 2" descr="Image result for tellico village logo">
              <a:extLst>
                <a:ext uri="{FF2B5EF4-FFF2-40B4-BE49-F238E27FC236}">
                  <a16:creationId xmlns:a16="http://schemas.microsoft.com/office/drawing/2014/main" id="{DCC718F7-347F-4C3C-847A-F91B3603EF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50" y="298450"/>
              <a:ext cx="1847850" cy="18478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A16C21-CB49-452C-A398-BB4B30C46265}"/>
                </a:ext>
              </a:extLst>
            </p:cNvPr>
            <p:cNvSpPr txBox="1"/>
            <p:nvPr/>
          </p:nvSpPr>
          <p:spPr>
            <a:xfrm>
              <a:off x="129209" y="2030698"/>
              <a:ext cx="1443636" cy="555377"/>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LRPAC</a:t>
              </a:r>
            </a:p>
          </p:txBody>
        </p:sp>
      </p:grpSp>
      <p:pic>
        <p:nvPicPr>
          <p:cNvPr id="2" name="Picture 1">
            <a:extLst>
              <a:ext uri="{FF2B5EF4-FFF2-40B4-BE49-F238E27FC236}">
                <a16:creationId xmlns:a16="http://schemas.microsoft.com/office/drawing/2014/main" id="{705181C8-32CF-4AB0-A0B2-AD452665D4E1}"/>
              </a:ext>
            </a:extLst>
          </p:cNvPr>
          <p:cNvPicPr>
            <a:picLocks noChangeAspect="1"/>
          </p:cNvPicPr>
          <p:nvPr userDrawn="1"/>
        </p:nvPicPr>
        <p:blipFill>
          <a:blip r:embed="rId6"/>
          <a:stretch>
            <a:fillRect/>
          </a:stretch>
        </p:blipFill>
        <p:spPr>
          <a:xfrm>
            <a:off x="8037480" y="0"/>
            <a:ext cx="1106520" cy="1240644"/>
          </a:xfrm>
          <a:prstGeom prst="rect">
            <a:avLst/>
          </a:prstGeom>
        </p:spPr>
      </p:pic>
    </p:spTree>
    <p:extLst>
      <p:ext uri="{BB962C8B-B14F-4D97-AF65-F5344CB8AC3E}">
        <p14:creationId xmlns:p14="http://schemas.microsoft.com/office/powerpoint/2010/main" val="2803056862"/>
      </p:ext>
    </p:extLst>
  </p:cSld>
  <p:clrMap bg1="lt1" tx1="dk1" bg2="lt2" tx2="dk2" accent1="accent1" accent2="accent2" accent3="accent3" accent4="accent4" accent5="accent5" accent6="accent6" hlink="hlink" folHlink="folHlink"/>
  <p:sldLayoutIdLst>
    <p:sldLayoutId id="2147483887" r:id="rId1"/>
    <p:sldLayoutId id="2147483674" r:id="rId2"/>
    <p:sldLayoutId id="2147483885" r:id="rId3"/>
  </p:sldLayoutIdLst>
  <p:hf hdr="0" dt="0"/>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D30D21-A45A-4A80-A02C-D8C268A9E32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5C345F-FFC6-4684-BFD8-A5B86141B51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1F6E2-496F-4ACD-BE7A-75306B2245B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6F5B0C2-1060-4E74-BE1E-8D4DBE27E024}" type="datetimeFigureOut">
              <a:rPr lang="en-US" smtClean="0"/>
              <a:t>5/18/2022</a:t>
            </a:fld>
            <a:endParaRPr lang="en-US"/>
          </a:p>
        </p:txBody>
      </p:sp>
      <p:sp>
        <p:nvSpPr>
          <p:cNvPr id="5" name="Footer Placeholder 4">
            <a:extLst>
              <a:ext uri="{FF2B5EF4-FFF2-40B4-BE49-F238E27FC236}">
                <a16:creationId xmlns:a16="http://schemas.microsoft.com/office/drawing/2014/main" id="{213BC500-1D60-42B0-8543-D683BEABC71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71C24B-16C9-405A-98C0-F4F7E7B237F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CE1F426-09FB-4C81-87AA-8A6519A4D470}" type="slidenum">
              <a:rPr lang="en-US" smtClean="0"/>
              <a:t>‹#›</a:t>
            </a:fld>
            <a:endParaRPr lang="en-US"/>
          </a:p>
        </p:txBody>
      </p:sp>
    </p:spTree>
    <p:extLst>
      <p:ext uri="{BB962C8B-B14F-4D97-AF65-F5344CB8AC3E}">
        <p14:creationId xmlns:p14="http://schemas.microsoft.com/office/powerpoint/2010/main" val="961400513"/>
      </p:ext>
    </p:extLst>
  </p:cSld>
  <p:clrMap bg1="lt1" tx1="dk1" bg2="lt2" tx2="dk2" accent1="accent1" accent2="accent2" accent3="accent3" accent4="accent4" accent5="accent5" accent6="accent6" hlink="hlink" folHlink="folHlink"/>
  <p:sldLayoutIdLst>
    <p:sldLayoutId id="2147483655"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golftellicovillage.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golftellicovillage.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47C63-46E3-4B43-89BC-C484419ADA3C}"/>
              </a:ext>
            </a:extLst>
          </p:cNvPr>
          <p:cNvSpPr>
            <a:spLocks noGrp="1"/>
          </p:cNvSpPr>
          <p:nvPr>
            <p:ph type="ctrTitle"/>
          </p:nvPr>
        </p:nvSpPr>
        <p:spPr>
          <a:xfrm>
            <a:off x="1143000" y="3988734"/>
            <a:ext cx="6858000" cy="751565"/>
          </a:xfrm>
        </p:spPr>
        <p:txBody>
          <a:bodyPr/>
          <a:lstStyle/>
          <a:p>
            <a:r>
              <a:rPr lang="en-US" dirty="0"/>
              <a:t>Tellico Village Golf</a:t>
            </a:r>
          </a:p>
        </p:txBody>
      </p:sp>
      <p:sp>
        <p:nvSpPr>
          <p:cNvPr id="3" name="Subtitle 2">
            <a:extLst>
              <a:ext uri="{FF2B5EF4-FFF2-40B4-BE49-F238E27FC236}">
                <a16:creationId xmlns:a16="http://schemas.microsoft.com/office/drawing/2014/main" id="{4127B4D0-1569-49EF-8101-F6F11603365A}"/>
              </a:ext>
            </a:extLst>
          </p:cNvPr>
          <p:cNvSpPr>
            <a:spLocks noGrp="1"/>
          </p:cNvSpPr>
          <p:nvPr>
            <p:ph type="subTitle" idx="1"/>
          </p:nvPr>
        </p:nvSpPr>
        <p:spPr>
          <a:xfrm>
            <a:off x="1072403" y="4824483"/>
            <a:ext cx="6858000" cy="344231"/>
          </a:xfrm>
        </p:spPr>
        <p:txBody>
          <a:bodyPr/>
          <a:lstStyle/>
          <a:p>
            <a:r>
              <a:rPr lang="en-US" dirty="0"/>
              <a:t>World Class Golf at a Value </a:t>
            </a:r>
          </a:p>
        </p:txBody>
      </p:sp>
      <p:pic>
        <p:nvPicPr>
          <p:cNvPr id="6" name="Picture 5" descr="A close up of a logo&#10;&#10;Description automatically generated">
            <a:extLst>
              <a:ext uri="{FF2B5EF4-FFF2-40B4-BE49-F238E27FC236}">
                <a16:creationId xmlns:a16="http://schemas.microsoft.com/office/drawing/2014/main" id="{8024E144-7DF4-4ABB-8DDC-224C213694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40458" y="969743"/>
            <a:ext cx="2863085" cy="3134468"/>
          </a:xfrm>
          <a:prstGeom prst="rect">
            <a:avLst/>
          </a:prstGeom>
        </p:spPr>
      </p:pic>
      <p:sp>
        <p:nvSpPr>
          <p:cNvPr id="4" name="TextBox 3">
            <a:extLst>
              <a:ext uri="{FF2B5EF4-FFF2-40B4-BE49-F238E27FC236}">
                <a16:creationId xmlns:a16="http://schemas.microsoft.com/office/drawing/2014/main" id="{00E7065F-F8FA-4E30-82CC-0EE42F145D0D}"/>
              </a:ext>
            </a:extLst>
          </p:cNvPr>
          <p:cNvSpPr txBox="1"/>
          <p:nvPr/>
        </p:nvSpPr>
        <p:spPr>
          <a:xfrm>
            <a:off x="2785364" y="5482900"/>
            <a:ext cx="3573272" cy="369332"/>
          </a:xfrm>
          <a:prstGeom prst="rect">
            <a:avLst/>
          </a:prstGeom>
          <a:noFill/>
        </p:spPr>
        <p:txBody>
          <a:bodyPr wrap="square" rtlCol="0">
            <a:spAutoFit/>
          </a:bodyPr>
          <a:lstStyle/>
          <a:p>
            <a:r>
              <a:rPr lang="en-US" dirty="0"/>
              <a:t>GAC Meeting – May 16</a:t>
            </a:r>
            <a:r>
              <a:rPr lang="en-US" baseline="30000" dirty="0"/>
              <a:t>th</a:t>
            </a:r>
            <a:r>
              <a:rPr lang="en-US" dirty="0"/>
              <a:t>, 2022</a:t>
            </a:r>
          </a:p>
        </p:txBody>
      </p:sp>
    </p:spTree>
    <p:extLst>
      <p:ext uri="{BB962C8B-B14F-4D97-AF65-F5344CB8AC3E}">
        <p14:creationId xmlns:p14="http://schemas.microsoft.com/office/powerpoint/2010/main" val="4141820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118E2-3547-4F71-965F-3B148DD8C129}"/>
              </a:ext>
            </a:extLst>
          </p:cNvPr>
          <p:cNvSpPr>
            <a:spLocks noGrp="1"/>
          </p:cNvSpPr>
          <p:nvPr>
            <p:ph type="ctrTitle"/>
          </p:nvPr>
        </p:nvSpPr>
        <p:spPr>
          <a:xfrm>
            <a:off x="-76200" y="1"/>
            <a:ext cx="8382000" cy="1295400"/>
          </a:xfrm>
        </p:spPr>
        <p:txBody>
          <a:bodyPr>
            <a:noAutofit/>
          </a:bodyPr>
          <a:lstStyle/>
          <a:p>
            <a:r>
              <a:rPr lang="en-US" sz="4400" dirty="0">
                <a:latin typeface="Arial"/>
                <a:cs typeface="Arial"/>
              </a:rPr>
              <a:t>LRPAC Survey – Shaping the Future of Tellico Village Golf </a:t>
            </a:r>
          </a:p>
        </p:txBody>
      </p:sp>
      <p:sp>
        <p:nvSpPr>
          <p:cNvPr id="5" name="TextBox 4">
            <a:extLst>
              <a:ext uri="{FF2B5EF4-FFF2-40B4-BE49-F238E27FC236}">
                <a16:creationId xmlns:a16="http://schemas.microsoft.com/office/drawing/2014/main" id="{0C13EFF3-9433-47BE-A346-4FCACF30B0BD}"/>
              </a:ext>
            </a:extLst>
          </p:cNvPr>
          <p:cNvSpPr txBox="1"/>
          <p:nvPr/>
        </p:nvSpPr>
        <p:spPr>
          <a:xfrm>
            <a:off x="914400" y="1600200"/>
            <a:ext cx="7315200" cy="4832413"/>
          </a:xfrm>
          <a:prstGeom prst="rect">
            <a:avLst/>
          </a:prstGeom>
          <a:no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Golf will follow-up with a more detailed survey targeting the golf community.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World Class Golf at a Value – 94% of respondents said golf met or exceeded their expectations.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Waking trails – golf cart paths are our greenways and are used daily for walking, biking and cruising.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Park space – the golf courses are our most beautiful and protected green space. These Audubon Sanctuaries consist of close to 400 acres.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future of golf will include more technology and outdoor social activities.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GET facility and Golf Park will address these needs. </a:t>
            </a:r>
          </a:p>
          <a:p>
            <a:pPr marL="342900" marR="0" lvl="0" indent="-342900">
              <a:lnSpc>
                <a:spcPct val="107000"/>
              </a:lnSpc>
              <a:spcBef>
                <a:spcPts val="0"/>
              </a:spcBef>
              <a:spcAft>
                <a:spcPts val="80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 ‘Pay It Forward’ Golf Amenity Campaign</a:t>
            </a:r>
          </a:p>
          <a:p>
            <a:pPr marL="800100" lvl="1" indent="-342900">
              <a:lnSpc>
                <a:spcPct val="107000"/>
              </a:lnSpc>
              <a:spcAft>
                <a:spcPts val="80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Reserves, Borrow from self, Timeless Tellico, Fundraising, Surcharge </a:t>
            </a:r>
          </a:p>
          <a:p>
            <a:pPr marL="342900" marR="0" lvl="0" indent="-342900">
              <a:lnSpc>
                <a:spcPct val="107000"/>
              </a:lnSpc>
              <a:spcBef>
                <a:spcPts val="0"/>
              </a:spcBef>
              <a:spcAft>
                <a:spcPts val="80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CEO Search and BOD Strategic Planning Session </a:t>
            </a:r>
          </a:p>
          <a:p>
            <a:pPr marL="342900" marR="0" lvl="0" indent="-342900">
              <a:lnSpc>
                <a:spcPct val="107000"/>
              </a:lnSpc>
              <a:spcBef>
                <a:spcPts val="0"/>
              </a:spcBef>
              <a:spcAft>
                <a:spcPts val="800"/>
              </a:spcAft>
              <a:buFont typeface="Symbol" panose="05050102010706020507" pitchFamily="18"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Reserve Study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6375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7FFC32-013B-4DAB-A105-444336CCD9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75040" y="76201"/>
            <a:ext cx="1993920" cy="1934527"/>
          </a:xfrm>
          <a:prstGeom prst="rect">
            <a:avLst/>
          </a:prstGeom>
        </p:spPr>
      </p:pic>
      <p:sp>
        <p:nvSpPr>
          <p:cNvPr id="3" name="TextBox 2">
            <a:extLst>
              <a:ext uri="{FF2B5EF4-FFF2-40B4-BE49-F238E27FC236}">
                <a16:creationId xmlns:a16="http://schemas.microsoft.com/office/drawing/2014/main" id="{E263A457-2080-4085-8FD8-5EF3C3D4B9A5}"/>
              </a:ext>
            </a:extLst>
          </p:cNvPr>
          <p:cNvSpPr txBox="1"/>
          <p:nvPr/>
        </p:nvSpPr>
        <p:spPr>
          <a:xfrm>
            <a:off x="1790700" y="2133600"/>
            <a:ext cx="5791200" cy="1477328"/>
          </a:xfrm>
          <a:prstGeom prst="rect">
            <a:avLst/>
          </a:prstGeom>
          <a:noFill/>
        </p:spPr>
        <p:txBody>
          <a:bodyPr wrap="square" rtlCol="0">
            <a:spAutoFit/>
          </a:bodyPr>
          <a:lstStyle/>
          <a:p>
            <a:r>
              <a:rPr lang="en-US" dirty="0"/>
              <a:t>Strategic Planning – Shaping the future of Tellico Village Golf</a:t>
            </a:r>
          </a:p>
          <a:p>
            <a:endParaRPr lang="en-US" dirty="0"/>
          </a:p>
          <a:p>
            <a:r>
              <a:rPr lang="en-US" dirty="0"/>
              <a:t>Golf is booming and there is no slowdown in sight, so we need to move quickly to address immediate needs and fully capitalize on current opportunity.  </a:t>
            </a:r>
          </a:p>
        </p:txBody>
      </p:sp>
      <p:sp>
        <p:nvSpPr>
          <p:cNvPr id="4" name="TextBox 3">
            <a:extLst>
              <a:ext uri="{FF2B5EF4-FFF2-40B4-BE49-F238E27FC236}">
                <a16:creationId xmlns:a16="http://schemas.microsoft.com/office/drawing/2014/main" id="{282FE245-F559-48ED-8197-2419AD7CEC4E}"/>
              </a:ext>
            </a:extLst>
          </p:cNvPr>
          <p:cNvSpPr txBox="1"/>
          <p:nvPr/>
        </p:nvSpPr>
        <p:spPr>
          <a:xfrm>
            <a:off x="1790700" y="3757411"/>
            <a:ext cx="5829300" cy="3139321"/>
          </a:xfrm>
          <a:prstGeom prst="rect">
            <a:avLst/>
          </a:prstGeom>
          <a:noFill/>
        </p:spPr>
        <p:txBody>
          <a:bodyPr wrap="square" rtlCol="0">
            <a:spAutoFit/>
          </a:bodyPr>
          <a:lstStyle/>
          <a:p>
            <a:r>
              <a:rPr lang="en-US" dirty="0"/>
              <a:t>Facilities </a:t>
            </a:r>
          </a:p>
          <a:p>
            <a:r>
              <a:rPr lang="en-US" dirty="0"/>
              <a:t>1- Tanasi Driving Range – 2023 </a:t>
            </a:r>
          </a:p>
          <a:p>
            <a:r>
              <a:rPr lang="en-US" dirty="0"/>
              <a:t>2- Toqua Practice Facility Renovation – 2024 </a:t>
            </a:r>
          </a:p>
          <a:p>
            <a:r>
              <a:rPr lang="en-US" dirty="0"/>
              <a:t>3- Golf Park Cooperative Project with Recreation – 2025 </a:t>
            </a:r>
          </a:p>
          <a:p>
            <a:r>
              <a:rPr lang="en-US" dirty="0"/>
              <a:t>4- Virtual Golf Concepts for Tanasi and Kahite </a:t>
            </a:r>
          </a:p>
          <a:p>
            <a:r>
              <a:rPr lang="en-US" dirty="0"/>
              <a:t>5- Short Game Facility at Kahite </a:t>
            </a:r>
          </a:p>
          <a:p>
            <a:endParaRPr lang="en-US" dirty="0"/>
          </a:p>
          <a:p>
            <a:r>
              <a:rPr lang="en-US" dirty="0"/>
              <a:t>*Existing major infrastructure – greens, irrigation, cartpaths</a:t>
            </a:r>
          </a:p>
          <a:p>
            <a:r>
              <a:rPr lang="en-US" dirty="0"/>
              <a:t>*Lodging for Guests and Stay and Play  </a:t>
            </a:r>
          </a:p>
          <a:p>
            <a:endParaRPr lang="en-US" dirty="0"/>
          </a:p>
          <a:p>
            <a:r>
              <a:rPr lang="en-US" dirty="0"/>
              <a:t>  </a:t>
            </a:r>
          </a:p>
        </p:txBody>
      </p:sp>
    </p:spTree>
    <p:extLst>
      <p:ext uri="{BB962C8B-B14F-4D97-AF65-F5344CB8AC3E}">
        <p14:creationId xmlns:p14="http://schemas.microsoft.com/office/powerpoint/2010/main" val="3497452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088E8A-DED3-4051-8660-F5A6922CD605}"/>
              </a:ext>
            </a:extLst>
          </p:cNvPr>
          <p:cNvSpPr>
            <a:spLocks noGrp="1"/>
          </p:cNvSpPr>
          <p:nvPr>
            <p:ph idx="1"/>
          </p:nvPr>
        </p:nvSpPr>
        <p:spPr>
          <a:xfrm>
            <a:off x="447541" y="609600"/>
            <a:ext cx="8620259" cy="5867400"/>
          </a:xfrm>
        </p:spPr>
        <p:txBody>
          <a:bodyPr>
            <a:norm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2022 GAC Members </a:t>
            </a:r>
          </a:p>
          <a:p>
            <a:pPr marL="256032" lvl="1">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Ron Coles – Chair and FAC Liaison (2023)</a:t>
            </a:r>
          </a:p>
          <a:p>
            <a:pPr marL="256032" lvl="1">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Howard Higby </a:t>
            </a:r>
            <a:r>
              <a:rPr lang="en-US" sz="1600" dirty="0">
                <a:effectLst/>
                <a:latin typeface="Calibri" panose="020F0502020204030204" pitchFamily="34" charset="0"/>
                <a:ea typeface="Calibri" panose="020F0502020204030204" pitchFamily="34" charset="0"/>
                <a:cs typeface="Times New Roman" panose="02020603050405020304" pitchFamily="18" charset="0"/>
              </a:rPr>
              <a:t> – Vice Chair (2024) </a:t>
            </a:r>
          </a:p>
          <a:p>
            <a:pPr marL="256032" lvl="1">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Larry Fox – Secretary (2023) </a:t>
            </a:r>
          </a:p>
          <a:p>
            <a:pPr marL="256032" lvl="1">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Rose Howard – RAC Liaison (2024)  </a:t>
            </a:r>
          </a:p>
          <a:p>
            <a:pPr marL="256032" lvl="1">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Daryl Blevins – (2022) </a:t>
            </a:r>
          </a:p>
          <a:p>
            <a:pPr marL="256032" lvl="1">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Anne Parkhill – (2023)</a:t>
            </a:r>
          </a:p>
          <a:p>
            <a:pPr marL="256032" lvl="1">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Ricky Moore – (2023) </a:t>
            </a:r>
          </a:p>
          <a:p>
            <a:pPr marL="27432" lvl="1" indent="0">
              <a:lnSpc>
                <a:spcPct val="107000"/>
              </a:lnSpc>
              <a:spcBef>
                <a:spcPts val="0"/>
              </a:spcBef>
              <a:spcAft>
                <a:spcPts val="800"/>
              </a:spcAft>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Committee Liaisons  </a:t>
            </a:r>
          </a:p>
          <a:p>
            <a:pPr marL="256032" lvl="1">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Long-Range Planning (LRPAC) – </a:t>
            </a:r>
            <a:r>
              <a:rPr lang="en-US" sz="1600" dirty="0">
                <a:latin typeface="Calibri" panose="020F0502020204030204" pitchFamily="34" charset="0"/>
                <a:ea typeface="Calibri" panose="020F0502020204030204" pitchFamily="34" charset="0"/>
                <a:cs typeface="Times New Roman" panose="02020603050405020304" pitchFamily="18" charset="0"/>
              </a:rPr>
              <a:t>Howard Higby </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256032" lvl="1">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Communications (CAC) – Larry Fox  </a:t>
            </a:r>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256032" lvl="1">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Recreation (RAC) – Rose Howard </a:t>
            </a:r>
          </a:p>
          <a:p>
            <a:pPr marL="109728" indent="0">
              <a:buNone/>
            </a:pPr>
            <a:r>
              <a:rPr lang="en-US" sz="1600" dirty="0">
                <a:latin typeface="Calibri" panose="020F0502020204030204" pitchFamily="34" charset="0"/>
                <a:cs typeface="Times New Roman" panose="02020603050405020304" pitchFamily="18" charset="0"/>
              </a:rPr>
              <a:t>THANK YOU FOR YOUR CONTRIBUTIONS AND CONTINUED SUPPORT OF TELLICO VILLAGE GOLF! </a:t>
            </a:r>
          </a:p>
          <a:p>
            <a:pPr marL="109728" indent="0">
              <a:buNone/>
            </a:pPr>
            <a:endParaRPr lang="en-US" dirty="0"/>
          </a:p>
        </p:txBody>
      </p:sp>
      <p:sp>
        <p:nvSpPr>
          <p:cNvPr id="4" name="Title 3">
            <a:extLst>
              <a:ext uri="{FF2B5EF4-FFF2-40B4-BE49-F238E27FC236}">
                <a16:creationId xmlns:a16="http://schemas.microsoft.com/office/drawing/2014/main" id="{375E09A9-57D9-4EE6-8817-9EFABF5079A4}"/>
              </a:ext>
            </a:extLst>
          </p:cNvPr>
          <p:cNvSpPr>
            <a:spLocks noGrp="1"/>
          </p:cNvSpPr>
          <p:nvPr>
            <p:ph type="title"/>
          </p:nvPr>
        </p:nvSpPr>
        <p:spPr>
          <a:xfrm>
            <a:off x="466859" y="0"/>
            <a:ext cx="8229600" cy="685800"/>
          </a:xfrm>
        </p:spPr>
        <p:txBody>
          <a:bodyPr>
            <a:normAutofit fontScale="90000"/>
          </a:bodyPr>
          <a:lstStyle/>
          <a:p>
            <a:r>
              <a:rPr lang="en-US" dirty="0"/>
              <a:t>Golf Advisory Committee </a:t>
            </a:r>
          </a:p>
        </p:txBody>
      </p:sp>
    </p:spTree>
    <p:extLst>
      <p:ext uri="{BB962C8B-B14F-4D97-AF65-F5344CB8AC3E}">
        <p14:creationId xmlns:p14="http://schemas.microsoft.com/office/powerpoint/2010/main" val="1334452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088E8A-DED3-4051-8660-F5A6922CD605}"/>
              </a:ext>
            </a:extLst>
          </p:cNvPr>
          <p:cNvSpPr>
            <a:spLocks noGrp="1"/>
          </p:cNvSpPr>
          <p:nvPr>
            <p:ph idx="1"/>
          </p:nvPr>
        </p:nvSpPr>
        <p:spPr>
          <a:xfrm>
            <a:off x="76201" y="609600"/>
            <a:ext cx="8991600" cy="6248400"/>
          </a:xfrm>
        </p:spPr>
        <p:txBody>
          <a:bodyPr>
            <a:normAutofit fontScale="77500" lnSpcReduction="20000"/>
          </a:bodyPr>
          <a:lstStyle/>
          <a:p>
            <a:pPr marL="0" marR="0" indent="0">
              <a:lnSpc>
                <a:spcPct val="107000"/>
              </a:lnSpc>
              <a:spcBef>
                <a:spcPts val="0"/>
              </a:spcBef>
              <a:spcAft>
                <a:spcPts val="800"/>
              </a:spcAft>
              <a:buNone/>
            </a:pPr>
            <a:r>
              <a:rPr lang="en-US" sz="1900" dirty="0">
                <a:effectLst/>
                <a:latin typeface="Calibri" panose="020F0502020204030204" pitchFamily="34" charset="0"/>
                <a:ea typeface="Calibri" panose="020F0502020204030204" pitchFamily="34" charset="0"/>
                <a:cs typeface="Times New Roman" panose="02020603050405020304" pitchFamily="18" charset="0"/>
              </a:rPr>
              <a:t>2022 Goals and Objectives </a:t>
            </a:r>
            <a:r>
              <a:rPr lang="en-US" sz="1900" dirty="0">
                <a:latin typeface="Calibri" panose="020F0502020204030204" pitchFamily="34" charset="0"/>
                <a:ea typeface="Calibri" panose="020F0502020204030204" pitchFamily="34" charset="0"/>
                <a:cs typeface="Times New Roman" panose="02020603050405020304" pitchFamily="18" charset="0"/>
              </a:rPr>
              <a:t>for consideration </a:t>
            </a:r>
          </a:p>
          <a:p>
            <a:pPr marL="342900" indent="-342900">
              <a:spcBef>
                <a:spcPts val="0"/>
              </a:spcBef>
            </a:pPr>
            <a:r>
              <a:rPr lang="en-US" sz="1700" dirty="0">
                <a:effectLst/>
                <a:latin typeface="Calibri" panose="020F0502020204030204" pitchFamily="34" charset="0"/>
                <a:ea typeface="Times New Roman" panose="02020603050405020304" pitchFamily="18" charset="0"/>
              </a:rPr>
              <a:t>Develop a Mission, Vision and Comprehensive Golf Course Value Statement for Golf. </a:t>
            </a:r>
          </a:p>
          <a:p>
            <a:pPr marL="342900" indent="-342900">
              <a:spcBef>
                <a:spcPts val="0"/>
              </a:spcBef>
            </a:pPr>
            <a:endParaRPr lang="en-US" sz="1700" dirty="0">
              <a:effectLst/>
              <a:latin typeface="Calibri" panose="020F0502020204030204" pitchFamily="34" charset="0"/>
              <a:ea typeface="Times New Roman" panose="02020603050405020304" pitchFamily="18" charset="0"/>
            </a:endParaRPr>
          </a:p>
          <a:p>
            <a:pPr marL="342900" indent="-342900">
              <a:spcBef>
                <a:spcPts val="0"/>
              </a:spcBef>
            </a:pPr>
            <a:r>
              <a:rPr lang="en-US" sz="1700" dirty="0">
                <a:effectLst/>
                <a:latin typeface="Calibri" panose="020F0502020204030204" pitchFamily="34" charset="0"/>
                <a:ea typeface="Times New Roman" panose="02020603050405020304" pitchFamily="18" charset="0"/>
              </a:rPr>
              <a:t>Approve Maintenance Guidelines for Golf Course and Landscape Maintenance Activities.  </a:t>
            </a:r>
            <a:endParaRPr lang="en-US" sz="1700" dirty="0">
              <a:latin typeface="Calibri" panose="020F0502020204030204" pitchFamily="34" charset="0"/>
              <a:ea typeface="Times New Roman" panose="02020603050405020304" pitchFamily="18" charset="0"/>
            </a:endParaRPr>
          </a:p>
          <a:p>
            <a:pPr marL="342900" indent="-342900">
              <a:spcBef>
                <a:spcPts val="0"/>
              </a:spcBef>
            </a:pPr>
            <a:endParaRPr lang="en-US" sz="1700" dirty="0">
              <a:effectLst/>
              <a:latin typeface="Calibri" panose="020F0502020204030204" pitchFamily="34" charset="0"/>
              <a:ea typeface="Times New Roman" panose="02020603050405020304" pitchFamily="18" charset="0"/>
            </a:endParaRPr>
          </a:p>
          <a:p>
            <a:pPr marL="342900" indent="-342900">
              <a:spcBef>
                <a:spcPts val="0"/>
              </a:spcBef>
            </a:pPr>
            <a:r>
              <a:rPr lang="en-US" sz="1700" dirty="0">
                <a:effectLst/>
                <a:latin typeface="Calibri" panose="020F0502020204030204" pitchFamily="34" charset="0"/>
                <a:ea typeface="Times New Roman" panose="02020603050405020304" pitchFamily="18" charset="0"/>
              </a:rPr>
              <a:t>Work with Golf Management on continuing to improve the overall ‘Golf Experience’ in Tellico Village through </a:t>
            </a:r>
            <a:r>
              <a:rPr lang="en-US" sz="1600" dirty="0">
                <a:latin typeface="Calibri" panose="020F0502020204030204" pitchFamily="34" charset="0"/>
              </a:rPr>
              <a:t>programming and golf course improvement efforts. </a:t>
            </a:r>
          </a:p>
          <a:p>
            <a:pPr marL="742950" lvl="1" indent="-285750">
              <a:spcBef>
                <a:spcPts val="0"/>
              </a:spcBef>
            </a:pPr>
            <a:r>
              <a:rPr lang="en-US" sz="1600" dirty="0">
                <a:latin typeface="Calibri" panose="020F0502020204030204" pitchFamily="34" charset="0"/>
              </a:rPr>
              <a:t>Establish Golf Cart Policies and Standards </a:t>
            </a:r>
          </a:p>
          <a:p>
            <a:pPr marL="742950" lvl="1" indent="-285750">
              <a:spcBef>
                <a:spcPts val="0"/>
              </a:spcBef>
            </a:pPr>
            <a:r>
              <a:rPr lang="en-US" sz="1600" dirty="0">
                <a:latin typeface="Calibri" panose="020F0502020204030204" pitchFamily="34" charset="0"/>
              </a:rPr>
              <a:t>Improve Synergism with F&amp;B as well as other golf partners. </a:t>
            </a:r>
          </a:p>
          <a:p>
            <a:pPr marL="742950" lvl="1" indent="-285750">
              <a:spcBef>
                <a:spcPts val="0"/>
              </a:spcBef>
            </a:pPr>
            <a:r>
              <a:rPr lang="en-US" sz="1600" dirty="0">
                <a:latin typeface="Calibri" panose="020F0502020204030204" pitchFamily="34" charset="0"/>
              </a:rPr>
              <a:t>Revamp Hole Location Sheet at Kahite in 2022. </a:t>
            </a:r>
          </a:p>
          <a:p>
            <a:pPr marL="742950" lvl="1" indent="-285750">
              <a:spcBef>
                <a:spcPts val="0"/>
              </a:spcBef>
            </a:pPr>
            <a:r>
              <a:rPr lang="en-US" sz="1600" dirty="0">
                <a:latin typeface="Calibri" panose="020F0502020204030204" pitchFamily="34" charset="0"/>
              </a:rPr>
              <a:t>Golf Course Improvement Projects. </a:t>
            </a:r>
          </a:p>
          <a:p>
            <a:pPr marL="493776" lvl="2" indent="0">
              <a:spcBef>
                <a:spcPts val="0"/>
              </a:spcBef>
              <a:buNone/>
            </a:pPr>
            <a:endParaRPr lang="en-US" sz="1100" dirty="0">
              <a:effectLst/>
              <a:latin typeface="Calibri" panose="020F0502020204030204" pitchFamily="34" charset="0"/>
              <a:ea typeface="Times New Roman" panose="02020603050405020304" pitchFamily="18" charset="0"/>
            </a:endParaRPr>
          </a:p>
          <a:p>
            <a:pPr marL="342900" indent="-342900">
              <a:spcBef>
                <a:spcPts val="0"/>
              </a:spcBef>
            </a:pPr>
            <a:r>
              <a:rPr lang="en-US" sz="1700" dirty="0">
                <a:effectLst/>
                <a:latin typeface="Calibri" panose="020F0502020204030204" pitchFamily="34" charset="0"/>
                <a:ea typeface="Times New Roman" panose="02020603050405020304" pitchFamily="18" charset="0"/>
              </a:rPr>
              <a:t>Continue to refine LRIP for all areas (Support Golf Projects) </a:t>
            </a:r>
            <a:endParaRPr lang="en-US" sz="1700" dirty="0">
              <a:effectLst/>
              <a:latin typeface="Calibri" panose="020F0502020204030204" pitchFamily="34" charset="0"/>
              <a:ea typeface="Calibri" panose="020F0502020204030204" pitchFamily="34" charset="0"/>
            </a:endParaRPr>
          </a:p>
          <a:p>
            <a:pPr marL="742950" lvl="1" indent="-285750">
              <a:spcBef>
                <a:spcPts val="0"/>
              </a:spcBef>
            </a:pPr>
            <a:r>
              <a:rPr lang="en-US" sz="1700" dirty="0">
                <a:effectLst/>
                <a:latin typeface="Calibri" panose="020F0502020204030204" pitchFamily="34" charset="0"/>
                <a:ea typeface="Times New Roman" panose="02020603050405020304" pitchFamily="18" charset="0"/>
              </a:rPr>
              <a:t>Finalize Business Plan for G.E.T. Facility by end of second quarter of ‘22. </a:t>
            </a:r>
          </a:p>
          <a:p>
            <a:pPr marL="742950" lvl="1" indent="-285750">
              <a:spcBef>
                <a:spcPts val="0"/>
              </a:spcBef>
            </a:pPr>
            <a:r>
              <a:rPr lang="en-US" sz="1700" dirty="0">
                <a:latin typeface="Calibri" panose="020F0502020204030204" pitchFamily="34" charset="0"/>
                <a:ea typeface="Times New Roman" panose="02020603050405020304" pitchFamily="18" charset="0"/>
              </a:rPr>
              <a:t>Develop Potential Golf Concept Plans for new CCI property acquisitions. </a:t>
            </a:r>
            <a:endParaRPr lang="en-US" sz="1700" dirty="0">
              <a:effectLst/>
              <a:latin typeface="Calibri" panose="020F0502020204030204" pitchFamily="34" charset="0"/>
              <a:ea typeface="Calibri" panose="020F0502020204030204" pitchFamily="34" charset="0"/>
            </a:endParaRPr>
          </a:p>
          <a:p>
            <a:pPr marL="742950" lvl="1" indent="-285750">
              <a:spcBef>
                <a:spcPts val="0"/>
              </a:spcBef>
            </a:pPr>
            <a:r>
              <a:rPr lang="en-US" sz="1700" dirty="0">
                <a:effectLst/>
                <a:latin typeface="Calibri" panose="020F0502020204030204" pitchFamily="34" charset="0"/>
                <a:ea typeface="Times New Roman" panose="02020603050405020304" pitchFamily="18" charset="0"/>
              </a:rPr>
              <a:t>Complete B9 Bunkers at Kahite </a:t>
            </a:r>
            <a:endParaRPr lang="en-US" sz="1700" dirty="0">
              <a:effectLst/>
              <a:latin typeface="Calibri" panose="020F0502020204030204" pitchFamily="34" charset="0"/>
              <a:ea typeface="Calibri" panose="020F0502020204030204" pitchFamily="34" charset="0"/>
            </a:endParaRPr>
          </a:p>
          <a:p>
            <a:pPr marL="171450" indent="-171450">
              <a:spcBef>
                <a:spcPts val="0"/>
              </a:spcBef>
            </a:pPr>
            <a:endParaRPr lang="en-US" sz="1100" dirty="0">
              <a:effectLst/>
              <a:latin typeface="Calibri" panose="020F0502020204030204" pitchFamily="34" charset="0"/>
              <a:ea typeface="Times New Roman" panose="02020603050405020304" pitchFamily="18" charset="0"/>
            </a:endParaRPr>
          </a:p>
          <a:p>
            <a:pPr marL="342900" indent="-342900">
              <a:spcBef>
                <a:spcPts val="0"/>
              </a:spcBef>
            </a:pPr>
            <a:r>
              <a:rPr lang="en-US" sz="1700" dirty="0">
                <a:effectLst/>
                <a:latin typeface="Calibri" panose="020F0502020204030204" pitchFamily="34" charset="0"/>
                <a:ea typeface="Times New Roman" panose="02020603050405020304" pitchFamily="18" charset="0"/>
              </a:rPr>
              <a:t>Marketing-Advertising and Communications             </a:t>
            </a:r>
            <a:endParaRPr lang="en-US" sz="1100" dirty="0">
              <a:effectLst/>
              <a:latin typeface="Calibri" panose="020F0502020204030204" pitchFamily="34" charset="0"/>
              <a:ea typeface="Times New Roman" panose="02020603050405020304" pitchFamily="18" charset="0"/>
            </a:endParaRPr>
          </a:p>
          <a:p>
            <a:pPr marL="742950" lvl="1" indent="-285750">
              <a:spcBef>
                <a:spcPts val="0"/>
              </a:spcBef>
            </a:pPr>
            <a:r>
              <a:rPr lang="en-US" sz="1700" dirty="0">
                <a:effectLst/>
                <a:latin typeface="Calibri" panose="020F0502020204030204" pitchFamily="34" charset="0"/>
                <a:ea typeface="Times New Roman" panose="02020603050405020304" pitchFamily="18" charset="0"/>
              </a:rPr>
              <a:t>Golf History – catalog and develop plans for how to integrate into operations </a:t>
            </a:r>
          </a:p>
          <a:p>
            <a:pPr marL="742950" lvl="1" indent="-285750">
              <a:spcBef>
                <a:spcPts val="0"/>
              </a:spcBef>
            </a:pPr>
            <a:r>
              <a:rPr lang="en-US" sz="1700" dirty="0">
                <a:effectLst/>
                <a:latin typeface="Calibri" panose="020F0502020204030204" pitchFamily="34" charset="0"/>
                <a:ea typeface="Times New Roman" panose="02020603050405020304" pitchFamily="18" charset="0"/>
              </a:rPr>
              <a:t>Strategically target golfers for future Tellico Village Residents </a:t>
            </a:r>
            <a:endParaRPr lang="en-US" sz="1700" dirty="0">
              <a:effectLst/>
              <a:latin typeface="Calibri" panose="020F0502020204030204" pitchFamily="34" charset="0"/>
              <a:ea typeface="Calibri" panose="020F0502020204030204" pitchFamily="34" charset="0"/>
            </a:endParaRPr>
          </a:p>
          <a:p>
            <a:pPr marL="742950" lvl="1" indent="-285750">
              <a:spcBef>
                <a:spcPts val="0"/>
              </a:spcBef>
            </a:pPr>
            <a:r>
              <a:rPr lang="en-US" sz="1700" dirty="0">
                <a:effectLst/>
                <a:latin typeface="Calibri" panose="020F0502020204030204" pitchFamily="34" charset="0"/>
                <a:ea typeface="Times New Roman" panose="02020603050405020304" pitchFamily="18" charset="0"/>
              </a:rPr>
              <a:t>Continue to expand-improve overall communications </a:t>
            </a:r>
            <a:endParaRPr lang="en-US" sz="1700" dirty="0">
              <a:effectLst/>
              <a:latin typeface="Calibri" panose="020F0502020204030204" pitchFamily="34" charset="0"/>
              <a:ea typeface="Calibri" panose="020F0502020204030204" pitchFamily="34" charset="0"/>
            </a:endParaRPr>
          </a:p>
          <a:p>
            <a:pPr marL="342900" indent="-342900">
              <a:spcBef>
                <a:spcPts val="0"/>
              </a:spcBef>
            </a:pPr>
            <a:endParaRPr lang="en-US" sz="1700" dirty="0">
              <a:effectLst/>
              <a:latin typeface="Calibri" panose="020F0502020204030204" pitchFamily="34" charset="0"/>
              <a:ea typeface="Times New Roman" panose="02020603050405020304" pitchFamily="18" charset="0"/>
            </a:endParaRPr>
          </a:p>
          <a:p>
            <a:pPr marL="342900" indent="-342900">
              <a:spcBef>
                <a:spcPts val="0"/>
              </a:spcBef>
            </a:pPr>
            <a:r>
              <a:rPr lang="en-US" sz="1700" dirty="0">
                <a:effectLst/>
                <a:latin typeface="Calibri" panose="020F0502020204030204" pitchFamily="34" charset="0"/>
                <a:ea typeface="Times New Roman" panose="02020603050405020304" pitchFamily="18" charset="0"/>
              </a:rPr>
              <a:t>Golf Programming </a:t>
            </a:r>
            <a:endParaRPr lang="en-US" sz="1700" dirty="0">
              <a:effectLst/>
              <a:latin typeface="Calibri" panose="020F0502020204030204" pitchFamily="34" charset="0"/>
              <a:ea typeface="Calibri" panose="020F0502020204030204" pitchFamily="34" charset="0"/>
            </a:endParaRPr>
          </a:p>
          <a:p>
            <a:pPr marL="742950" lvl="1" indent="-285750">
              <a:spcBef>
                <a:spcPts val="0"/>
              </a:spcBef>
            </a:pPr>
            <a:r>
              <a:rPr lang="en-US" sz="1700" dirty="0">
                <a:effectLst/>
                <a:latin typeface="Calibri" panose="020F0502020204030204" pitchFamily="34" charset="0"/>
                <a:ea typeface="Times New Roman" panose="02020603050405020304" pitchFamily="18" charset="0"/>
              </a:rPr>
              <a:t>Continue to evaluate and properly position Unlimited Programs </a:t>
            </a:r>
            <a:endParaRPr lang="en-US" sz="1700" dirty="0">
              <a:effectLst/>
              <a:latin typeface="Calibri" panose="020F0502020204030204" pitchFamily="34" charset="0"/>
              <a:ea typeface="Calibri" panose="020F0502020204030204" pitchFamily="34" charset="0"/>
            </a:endParaRPr>
          </a:p>
          <a:p>
            <a:pPr marL="742950" lvl="1" indent="-285750">
              <a:spcBef>
                <a:spcPts val="0"/>
              </a:spcBef>
            </a:pPr>
            <a:r>
              <a:rPr lang="en-US" sz="1700" dirty="0">
                <a:effectLst/>
                <a:latin typeface="Calibri" panose="020F0502020204030204" pitchFamily="34" charset="0"/>
                <a:ea typeface="Times New Roman" panose="02020603050405020304" pitchFamily="18" charset="0"/>
              </a:rPr>
              <a:t>Continue to expand Player Development Programming </a:t>
            </a:r>
            <a:endParaRPr lang="en-US" sz="1700" dirty="0">
              <a:effectLst/>
              <a:latin typeface="Calibri" panose="020F0502020204030204" pitchFamily="34" charset="0"/>
              <a:ea typeface="Calibri" panose="020F0502020204030204" pitchFamily="34" charset="0"/>
            </a:endParaRPr>
          </a:p>
          <a:p>
            <a:pPr marL="742950" lvl="1" indent="-285750">
              <a:spcBef>
                <a:spcPts val="0"/>
              </a:spcBef>
            </a:pPr>
            <a:r>
              <a:rPr lang="en-US" sz="1700" dirty="0">
                <a:effectLst/>
                <a:latin typeface="Calibri" panose="020F0502020204030204" pitchFamily="34" charset="0"/>
                <a:ea typeface="Times New Roman" panose="02020603050405020304" pitchFamily="18" charset="0"/>
              </a:rPr>
              <a:t>Continue to expand non-traditional Golf Opportunities </a:t>
            </a:r>
            <a:endParaRPr lang="en-US" sz="1700" dirty="0">
              <a:effectLst/>
              <a:latin typeface="Calibri" panose="020F0502020204030204" pitchFamily="34" charset="0"/>
              <a:ea typeface="Calibri" panose="020F0502020204030204" pitchFamily="34" charset="0"/>
            </a:endParaRPr>
          </a:p>
          <a:p>
            <a:pPr marL="342900" indent="-342900">
              <a:spcBef>
                <a:spcPts val="0"/>
              </a:spcBef>
            </a:pPr>
            <a:endParaRPr lang="en-US" sz="1700" dirty="0">
              <a:effectLst/>
              <a:latin typeface="Calibri" panose="020F0502020204030204" pitchFamily="34" charset="0"/>
              <a:ea typeface="Times New Roman" panose="02020603050405020304" pitchFamily="18" charset="0"/>
            </a:endParaRPr>
          </a:p>
          <a:p>
            <a:pPr marL="342900" indent="-342900">
              <a:spcBef>
                <a:spcPts val="0"/>
              </a:spcBef>
            </a:pPr>
            <a:r>
              <a:rPr lang="en-US" sz="1700" dirty="0">
                <a:effectLst/>
                <a:latin typeface="Calibri" panose="020F0502020204030204" pitchFamily="34" charset="0"/>
                <a:ea typeface="Times New Roman" panose="02020603050405020304" pitchFamily="18" charset="0"/>
              </a:rPr>
              <a:t>TEAM    </a:t>
            </a:r>
            <a:endParaRPr lang="en-US" sz="1700" dirty="0">
              <a:effectLst/>
              <a:latin typeface="Calibri" panose="020F0502020204030204" pitchFamily="34" charset="0"/>
              <a:ea typeface="Calibri" panose="020F0502020204030204" pitchFamily="34" charset="0"/>
            </a:endParaRPr>
          </a:p>
          <a:p>
            <a:pPr marL="742950" lvl="1" indent="-285750">
              <a:spcBef>
                <a:spcPts val="0"/>
              </a:spcBef>
            </a:pPr>
            <a:r>
              <a:rPr lang="en-US" sz="1700" dirty="0">
                <a:effectLst/>
                <a:latin typeface="Calibri" panose="020F0502020204030204" pitchFamily="34" charset="0"/>
                <a:ea typeface="Times New Roman" panose="02020603050405020304" pitchFamily="18" charset="0"/>
              </a:rPr>
              <a:t>Develop working relationship with Golf Management Team – orientation/ onboarding </a:t>
            </a:r>
            <a:endParaRPr lang="en-US" sz="1700" dirty="0">
              <a:effectLst/>
              <a:latin typeface="Calibri" panose="020F0502020204030204" pitchFamily="34" charset="0"/>
              <a:ea typeface="Calibri" panose="020F0502020204030204" pitchFamily="34" charset="0"/>
            </a:endParaRPr>
          </a:p>
          <a:p>
            <a:pPr marL="742950" lvl="1" indent="-285750">
              <a:spcBef>
                <a:spcPts val="0"/>
              </a:spcBef>
            </a:pPr>
            <a:r>
              <a:rPr lang="en-US" sz="1700" dirty="0">
                <a:effectLst/>
                <a:latin typeface="Calibri" panose="020F0502020204030204" pitchFamily="34" charset="0"/>
                <a:ea typeface="Times New Roman" panose="02020603050405020304" pitchFamily="18" charset="0"/>
              </a:rPr>
              <a:t>BOD and all advisory committee relations </a:t>
            </a:r>
          </a:p>
          <a:p>
            <a:pPr marL="742950" lvl="1" indent="-285750">
              <a:spcBef>
                <a:spcPts val="0"/>
              </a:spcBef>
            </a:pPr>
            <a:r>
              <a:rPr lang="en-US" sz="1700" dirty="0">
                <a:latin typeface="Calibri" panose="020F0502020204030204" pitchFamily="34" charset="0"/>
                <a:ea typeface="Calibri" panose="020F0502020204030204" pitchFamily="34" charset="0"/>
              </a:rPr>
              <a:t>Director of Golf office located at Toqua Golf Maintenance </a:t>
            </a:r>
          </a:p>
          <a:p>
            <a:pPr marL="980694" lvl="2" indent="-285750">
              <a:spcBef>
                <a:spcPts val="0"/>
              </a:spcBef>
            </a:pPr>
            <a:r>
              <a:rPr lang="en-US" sz="1500" dirty="0">
                <a:effectLst/>
                <a:latin typeface="Calibri" panose="020F0502020204030204" pitchFamily="34" charset="0"/>
                <a:ea typeface="Calibri" panose="020F0502020204030204" pitchFamily="34" charset="0"/>
              </a:rPr>
              <a:t>Office</a:t>
            </a:r>
            <a:r>
              <a:rPr lang="en-US" sz="1500" dirty="0">
                <a:latin typeface="Calibri" panose="020F0502020204030204" pitchFamily="34" charset="0"/>
                <a:ea typeface="Calibri" panose="020F0502020204030204" pitchFamily="34" charset="0"/>
              </a:rPr>
              <a:t> # - 865.310.9621</a:t>
            </a:r>
          </a:p>
          <a:p>
            <a:pPr marL="980694" lvl="2" indent="-285750">
              <a:spcBef>
                <a:spcPts val="0"/>
              </a:spcBef>
            </a:pPr>
            <a:r>
              <a:rPr lang="en-US" sz="1500" dirty="0">
                <a:effectLst/>
                <a:latin typeface="Calibri" panose="020F0502020204030204" pitchFamily="34" charset="0"/>
                <a:ea typeface="Calibri" panose="020F0502020204030204" pitchFamily="34" charset="0"/>
              </a:rPr>
              <a:t>Mobile # - 865.228.3370 </a:t>
            </a:r>
          </a:p>
          <a:p>
            <a:pPr marL="0" indent="0">
              <a:lnSpc>
                <a:spcPct val="117000"/>
              </a:lnSpc>
              <a:spcBef>
                <a:spcPts val="0"/>
              </a:spcBef>
              <a:spcAft>
                <a:spcPts val="800"/>
              </a:spcAft>
              <a:buNone/>
            </a:pPr>
            <a:endParaRPr lang="en-US" sz="1800" dirty="0">
              <a:latin typeface="Calibri" panose="020F0502020204030204" pitchFamily="34" charset="0"/>
              <a:cs typeface="Times New Roman" panose="02020603050405020304" pitchFamily="18" charset="0"/>
            </a:endParaRPr>
          </a:p>
          <a:p>
            <a:pPr marL="0" indent="0">
              <a:lnSpc>
                <a:spcPct val="117000"/>
              </a:lnSpc>
              <a:spcBef>
                <a:spcPts val="0"/>
              </a:spcBef>
              <a:spcAft>
                <a:spcPts val="800"/>
              </a:spcAft>
              <a:buNone/>
            </a:pPr>
            <a:r>
              <a:rPr lang="en-US" sz="1800" dirty="0">
                <a:latin typeface="Calibri" panose="020F0502020204030204" pitchFamily="34" charset="0"/>
                <a:cs typeface="Times New Roman" panose="02020603050405020304" pitchFamily="18" charset="0"/>
              </a:rPr>
              <a:t>THANK YOU FOR YOUR CONTRIBUTIONS AND CONTINUED SUPPORT OF TELLICO VILLAGE GOLF! </a:t>
            </a:r>
          </a:p>
          <a:p>
            <a:pPr marL="109728" indent="0">
              <a:buNone/>
            </a:pPr>
            <a:endParaRPr lang="en-US" dirty="0"/>
          </a:p>
        </p:txBody>
      </p:sp>
      <p:sp>
        <p:nvSpPr>
          <p:cNvPr id="4" name="Title 3">
            <a:extLst>
              <a:ext uri="{FF2B5EF4-FFF2-40B4-BE49-F238E27FC236}">
                <a16:creationId xmlns:a16="http://schemas.microsoft.com/office/drawing/2014/main" id="{375E09A9-57D9-4EE6-8817-9EFABF5079A4}"/>
              </a:ext>
            </a:extLst>
          </p:cNvPr>
          <p:cNvSpPr>
            <a:spLocks noGrp="1"/>
          </p:cNvSpPr>
          <p:nvPr>
            <p:ph type="title"/>
          </p:nvPr>
        </p:nvSpPr>
        <p:spPr>
          <a:xfrm>
            <a:off x="466859" y="0"/>
            <a:ext cx="8229600" cy="685800"/>
          </a:xfrm>
        </p:spPr>
        <p:txBody>
          <a:bodyPr>
            <a:normAutofit fontScale="90000"/>
          </a:bodyPr>
          <a:lstStyle/>
          <a:p>
            <a:r>
              <a:rPr lang="en-US" dirty="0"/>
              <a:t>Golf Advisory Committee </a:t>
            </a:r>
          </a:p>
        </p:txBody>
      </p:sp>
    </p:spTree>
    <p:extLst>
      <p:ext uri="{BB962C8B-B14F-4D97-AF65-F5344CB8AC3E}">
        <p14:creationId xmlns:p14="http://schemas.microsoft.com/office/powerpoint/2010/main" val="710263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7" y="121556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33241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F5406AEA-9E9B-4881-AFAF-B1311959E060}"/>
              </a:ext>
            </a:extLst>
          </p:cNvPr>
          <p:cNvSpPr>
            <a:spLocks noGrp="1"/>
          </p:cNvSpPr>
          <p:nvPr>
            <p:ph type="ctrTitle"/>
          </p:nvPr>
        </p:nvSpPr>
        <p:spPr>
          <a:xfrm>
            <a:off x="395653" y="4424729"/>
            <a:ext cx="8354891" cy="697835"/>
          </a:xfrm>
        </p:spPr>
        <p:txBody>
          <a:bodyPr>
            <a:normAutofit/>
          </a:bodyPr>
          <a:lstStyle/>
          <a:p>
            <a:r>
              <a:rPr lang="en-US" sz="4050" dirty="0">
                <a:solidFill>
                  <a:srgbClr val="FFFFFF"/>
                </a:solidFill>
              </a:rPr>
              <a:t>Golf Operations Updates</a:t>
            </a:r>
          </a:p>
        </p:txBody>
      </p:sp>
      <p:pic>
        <p:nvPicPr>
          <p:cNvPr id="4" name="Picture 3">
            <a:extLst>
              <a:ext uri="{FF2B5EF4-FFF2-40B4-BE49-F238E27FC236}">
                <a16:creationId xmlns:a16="http://schemas.microsoft.com/office/drawing/2014/main" id="{E421431E-3F7C-45D3-BAEE-589BF4AE52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0031" y="1664700"/>
            <a:ext cx="2569207" cy="1844924"/>
          </a:xfrm>
          <a:prstGeom prst="rect">
            <a:avLst/>
          </a:prstGeom>
        </p:spPr>
      </p:pic>
      <p:pic>
        <p:nvPicPr>
          <p:cNvPr id="5" name="Picture 4">
            <a:extLst>
              <a:ext uri="{FF2B5EF4-FFF2-40B4-BE49-F238E27FC236}">
                <a16:creationId xmlns:a16="http://schemas.microsoft.com/office/drawing/2014/main" id="{30B8B27C-5343-4031-B6C4-859DC4DCF697}"/>
              </a:ext>
            </a:extLst>
          </p:cNvPr>
          <p:cNvPicPr>
            <a:picLocks noChangeAspect="1"/>
          </p:cNvPicPr>
          <p:nvPr/>
        </p:nvPicPr>
        <p:blipFill rotWithShape="1">
          <a:blip r:embed="rId3" cstate="email">
            <a:extLst>
              <a:ext uri="{28A0092B-C50C-407E-A947-70E740481C1C}">
                <a14:useLocalDpi xmlns:a14="http://schemas.microsoft.com/office/drawing/2010/main"/>
              </a:ext>
            </a:extLst>
          </a:blip>
          <a:stretch/>
        </p:blipFill>
        <p:spPr>
          <a:xfrm>
            <a:off x="3289297" y="1685916"/>
            <a:ext cx="2574993" cy="1802494"/>
          </a:xfrm>
          <a:prstGeom prst="rect">
            <a:avLst/>
          </a:prstGeom>
        </p:spPr>
      </p:pic>
      <p:cxnSp>
        <p:nvCxnSpPr>
          <p:cNvPr id="15" name="Straight Connector 14">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121556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87D05B2-C95E-40EE-88E9-90A0287C6AA4}"/>
              </a:ext>
            </a:extLst>
          </p:cNvPr>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6337294" y="1204478"/>
            <a:ext cx="2567937" cy="2798840"/>
          </a:xfrm>
          <a:prstGeom prst="rect">
            <a:avLst/>
          </a:prstGeom>
        </p:spPr>
      </p:pic>
      <p:cxnSp>
        <p:nvCxnSpPr>
          <p:cNvPr id="17" name="Straight Connector 16">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16126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045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CFF65A-238D-F3B5-D9FD-E0D2CFED4F17}"/>
              </a:ext>
            </a:extLst>
          </p:cNvPr>
          <p:cNvPicPr>
            <a:picLocks noChangeAspect="1"/>
          </p:cNvPicPr>
          <p:nvPr/>
        </p:nvPicPr>
        <p:blipFill>
          <a:blip r:embed="rId2"/>
          <a:stretch>
            <a:fillRect/>
          </a:stretch>
        </p:blipFill>
        <p:spPr>
          <a:xfrm>
            <a:off x="542744" y="152400"/>
            <a:ext cx="8058511" cy="5696678"/>
          </a:xfrm>
          <a:prstGeom prst="rect">
            <a:avLst/>
          </a:prstGeom>
        </p:spPr>
      </p:pic>
    </p:spTree>
    <p:extLst>
      <p:ext uri="{BB962C8B-B14F-4D97-AF65-F5344CB8AC3E}">
        <p14:creationId xmlns:p14="http://schemas.microsoft.com/office/powerpoint/2010/main" val="2304148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EB760-1A0E-371A-41DD-578FF52B37FD}"/>
              </a:ext>
            </a:extLst>
          </p:cNvPr>
          <p:cNvPicPr>
            <a:picLocks noChangeAspect="1"/>
          </p:cNvPicPr>
          <p:nvPr/>
        </p:nvPicPr>
        <p:blipFill>
          <a:blip r:embed="rId2"/>
          <a:stretch>
            <a:fillRect/>
          </a:stretch>
        </p:blipFill>
        <p:spPr>
          <a:xfrm>
            <a:off x="589229" y="457200"/>
            <a:ext cx="8554771" cy="5228407"/>
          </a:xfrm>
          <a:prstGeom prst="rect">
            <a:avLst/>
          </a:prstGeom>
        </p:spPr>
      </p:pic>
    </p:spTree>
    <p:extLst>
      <p:ext uri="{BB962C8B-B14F-4D97-AF65-F5344CB8AC3E}">
        <p14:creationId xmlns:p14="http://schemas.microsoft.com/office/powerpoint/2010/main" val="2503602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904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 letter&#10;&#10;Description automatically generated">
            <a:extLst>
              <a:ext uri="{FF2B5EF4-FFF2-40B4-BE49-F238E27FC236}">
                <a16:creationId xmlns:a16="http://schemas.microsoft.com/office/drawing/2014/main" id="{0D10F98B-4BE7-ACFD-1A1E-397B2D0857C0}"/>
              </a:ext>
            </a:extLst>
          </p:cNvPr>
          <p:cNvPicPr>
            <a:picLocks noChangeAspect="1"/>
          </p:cNvPicPr>
          <p:nvPr/>
        </p:nvPicPr>
        <p:blipFill>
          <a:blip r:embed="rId2"/>
          <a:stretch>
            <a:fillRect/>
          </a:stretch>
        </p:blipFill>
        <p:spPr>
          <a:xfrm>
            <a:off x="482600" y="1343406"/>
            <a:ext cx="8178799" cy="4171188"/>
          </a:xfrm>
          <a:prstGeom prst="rect">
            <a:avLst/>
          </a:prstGeom>
        </p:spPr>
      </p:pic>
    </p:spTree>
    <p:extLst>
      <p:ext uri="{BB962C8B-B14F-4D97-AF65-F5344CB8AC3E}">
        <p14:creationId xmlns:p14="http://schemas.microsoft.com/office/powerpoint/2010/main" val="1623294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48CB79-AA4F-4474-92B6-175487AF3016}"/>
              </a:ext>
            </a:extLst>
          </p:cNvPr>
          <p:cNvSpPr>
            <a:spLocks noGrp="1"/>
          </p:cNvSpPr>
          <p:nvPr>
            <p:ph idx="1"/>
          </p:nvPr>
        </p:nvSpPr>
        <p:spPr/>
        <p:txBody>
          <a:bodyPr>
            <a:normAutofit fontScale="85000" lnSpcReduction="10000"/>
          </a:bodyPr>
          <a:lstStyle/>
          <a:p>
            <a:r>
              <a:rPr lang="en-US" dirty="0"/>
              <a:t>Ron Coles, Howard Higby and Anne Parkhill  are working with Golf Management on a comprehensive policy for GAC review. </a:t>
            </a:r>
          </a:p>
          <a:p>
            <a:r>
              <a:rPr lang="en-US" dirty="0"/>
              <a:t>This will be reviewed by legal and then brought before the GAC for approval </a:t>
            </a:r>
            <a:r>
              <a:rPr lang="en-US" u="sng" dirty="0"/>
              <a:t>this spring</a:t>
            </a:r>
            <a:r>
              <a:rPr lang="en-US" dirty="0"/>
              <a:t>. These policies were pulled from dozens of similar properties and consolidated into best format for Tellico Village. </a:t>
            </a:r>
          </a:p>
          <a:p>
            <a:r>
              <a:rPr lang="en-US" dirty="0"/>
              <a:t>Once approved communications will go out to the entire golf community. </a:t>
            </a:r>
          </a:p>
          <a:p>
            <a:r>
              <a:rPr lang="en-US" dirty="0"/>
              <a:t>The ‘Solo Cart Fee’ will remain at $5 per 9-holes and the ‘Single Rider’ Fee will be $8.50 for 18-holes, which will be 50% of standard member cart fee moving forward. </a:t>
            </a:r>
          </a:p>
        </p:txBody>
      </p:sp>
      <p:sp>
        <p:nvSpPr>
          <p:cNvPr id="3" name="Title 2">
            <a:extLst>
              <a:ext uri="{FF2B5EF4-FFF2-40B4-BE49-F238E27FC236}">
                <a16:creationId xmlns:a16="http://schemas.microsoft.com/office/drawing/2014/main" id="{2A47DB8B-FFDA-4E86-9B07-73808EC32746}"/>
              </a:ext>
            </a:extLst>
          </p:cNvPr>
          <p:cNvSpPr>
            <a:spLocks noGrp="1"/>
          </p:cNvSpPr>
          <p:nvPr>
            <p:ph type="title"/>
          </p:nvPr>
        </p:nvSpPr>
        <p:spPr>
          <a:xfrm>
            <a:off x="152400" y="274638"/>
            <a:ext cx="8839200" cy="1143000"/>
          </a:xfrm>
        </p:spPr>
        <p:txBody>
          <a:bodyPr>
            <a:normAutofit/>
          </a:bodyPr>
          <a:lstStyle/>
          <a:p>
            <a:r>
              <a:rPr lang="en-US" dirty="0"/>
              <a:t>Golf Cart Policies and Standards </a:t>
            </a:r>
          </a:p>
        </p:txBody>
      </p:sp>
    </p:spTree>
    <p:extLst>
      <p:ext uri="{BB962C8B-B14F-4D97-AF65-F5344CB8AC3E}">
        <p14:creationId xmlns:p14="http://schemas.microsoft.com/office/powerpoint/2010/main" val="2320453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D5DC-A50B-4564-A018-343CCC684A0F}"/>
              </a:ext>
            </a:extLst>
          </p:cNvPr>
          <p:cNvSpPr>
            <a:spLocks noGrp="1"/>
          </p:cNvSpPr>
          <p:nvPr>
            <p:ph type="title"/>
          </p:nvPr>
        </p:nvSpPr>
        <p:spPr>
          <a:xfrm>
            <a:off x="0" y="15350"/>
            <a:ext cx="9067800" cy="1143000"/>
          </a:xfrm>
        </p:spPr>
        <p:txBody>
          <a:bodyPr>
            <a:normAutofit/>
          </a:bodyPr>
          <a:lstStyle/>
          <a:p>
            <a:r>
              <a:rPr lang="en-US" dirty="0"/>
              <a:t>Golf Calendar Highlights</a:t>
            </a:r>
          </a:p>
        </p:txBody>
      </p:sp>
      <p:sp>
        <p:nvSpPr>
          <p:cNvPr id="3" name="Content Placeholder 2">
            <a:extLst>
              <a:ext uri="{FF2B5EF4-FFF2-40B4-BE49-F238E27FC236}">
                <a16:creationId xmlns:a16="http://schemas.microsoft.com/office/drawing/2014/main" id="{AD9EA8B7-A967-4B5F-8B78-BB35A5631DDA}"/>
              </a:ext>
            </a:extLst>
          </p:cNvPr>
          <p:cNvSpPr>
            <a:spLocks noGrp="1"/>
          </p:cNvSpPr>
          <p:nvPr>
            <p:ph idx="1"/>
          </p:nvPr>
        </p:nvSpPr>
        <p:spPr>
          <a:xfrm>
            <a:off x="76200" y="1158350"/>
            <a:ext cx="9067800" cy="5166250"/>
          </a:xfrm>
        </p:spPr>
        <p:txBody>
          <a:bodyPr>
            <a:normAutofit fontScale="55000" lnSpcReduction="20000"/>
          </a:bodyPr>
          <a:lstStyle/>
          <a:p>
            <a:pPr marL="109728" indent="0">
              <a:buNone/>
            </a:pPr>
            <a:r>
              <a:rPr lang="en-US" dirty="0"/>
              <a:t>Recent </a:t>
            </a:r>
          </a:p>
          <a:p>
            <a:pPr lvl="0"/>
            <a:r>
              <a:rPr lang="en-US" dirty="0"/>
              <a:t>Beautification Tournament raised over $6K </a:t>
            </a:r>
            <a:r>
              <a:rPr lang="en-US" baseline="30000" dirty="0"/>
              <a:t>          </a:t>
            </a:r>
          </a:p>
          <a:p>
            <a:pPr lvl="0"/>
            <a:r>
              <a:rPr lang="en-US" dirty="0"/>
              <a:t>Sr. Club Champions </a:t>
            </a:r>
          </a:p>
          <a:p>
            <a:pPr lvl="1"/>
            <a:r>
              <a:rPr lang="en-US" dirty="0"/>
              <a:t>Senior Flight (55-64) – Jim Kennedy </a:t>
            </a:r>
          </a:p>
          <a:p>
            <a:pPr lvl="1"/>
            <a:r>
              <a:rPr lang="en-US" dirty="0"/>
              <a:t>Super Senior Flight (65-74) – Dan Dent </a:t>
            </a:r>
          </a:p>
          <a:p>
            <a:pPr lvl="1"/>
            <a:r>
              <a:rPr lang="en-US" dirty="0"/>
              <a:t>Legends (75-79) – Joey Joubert </a:t>
            </a:r>
          </a:p>
          <a:p>
            <a:pPr lvl="1"/>
            <a:r>
              <a:rPr lang="en-US" dirty="0"/>
              <a:t>Masters (80 &amp; Up) – Larry Denny </a:t>
            </a:r>
          </a:p>
          <a:p>
            <a:pPr lvl="1"/>
            <a:r>
              <a:rPr lang="en-US" dirty="0"/>
              <a:t>Ladies (55+) – </a:t>
            </a:r>
            <a:r>
              <a:rPr lang="en-US" dirty="0" err="1"/>
              <a:t>Noi</a:t>
            </a:r>
            <a:r>
              <a:rPr lang="en-US" dirty="0"/>
              <a:t> McKay </a:t>
            </a:r>
          </a:p>
          <a:p>
            <a:pPr lvl="0">
              <a:buFont typeface="Wingdings" panose="05000000000000000000" pitchFamily="2" charset="2"/>
              <a:buChar char="Ø"/>
            </a:pPr>
            <a:r>
              <a:rPr lang="en-US" dirty="0"/>
              <a:t>2022 TGA State 4-Ball Championships – Tellico Village Golf received rave reviews </a:t>
            </a:r>
          </a:p>
          <a:p>
            <a:pPr lvl="1">
              <a:buFont typeface="Wingdings" panose="05000000000000000000" pitchFamily="2" charset="2"/>
              <a:buChar char="Ø"/>
            </a:pPr>
            <a:r>
              <a:rPr lang="en-US" dirty="0"/>
              <a:t>Senior Champions – Steve </a:t>
            </a:r>
            <a:r>
              <a:rPr lang="en-US" dirty="0" err="1"/>
              <a:t>Lupear</a:t>
            </a:r>
            <a:r>
              <a:rPr lang="en-US" dirty="0"/>
              <a:t> and Tim Pugh </a:t>
            </a:r>
          </a:p>
          <a:p>
            <a:pPr lvl="1">
              <a:buFont typeface="Wingdings" panose="05000000000000000000" pitchFamily="2" charset="2"/>
              <a:buChar char="Ø"/>
            </a:pPr>
            <a:r>
              <a:rPr lang="en-US" dirty="0"/>
              <a:t>Super-Senior Champions – Danny Green and Tim Dinwiddie </a:t>
            </a:r>
          </a:p>
          <a:p>
            <a:pPr marL="109728" lvl="0" indent="0">
              <a:buNone/>
            </a:pPr>
            <a:endParaRPr lang="en-US" dirty="0"/>
          </a:p>
          <a:p>
            <a:pPr marL="109728" lvl="0" indent="0">
              <a:buNone/>
            </a:pPr>
            <a:r>
              <a:rPr lang="en-US" dirty="0"/>
              <a:t>Upcoming </a:t>
            </a:r>
          </a:p>
          <a:p>
            <a:pPr lvl="0"/>
            <a:r>
              <a:rPr lang="en-US" dirty="0"/>
              <a:t>Lions Club Tournament at Toqua on Saturday, May 21</a:t>
            </a:r>
            <a:r>
              <a:rPr lang="en-US" baseline="30000" dirty="0"/>
              <a:t>st</a:t>
            </a:r>
            <a:r>
              <a:rPr lang="en-US" dirty="0"/>
              <a:t> </a:t>
            </a:r>
          </a:p>
          <a:p>
            <a:pPr lvl="0"/>
            <a:r>
              <a:rPr lang="en-US" dirty="0"/>
              <a:t>All Vendor Demo Day rescheduled for Friday, June 3</a:t>
            </a:r>
            <a:r>
              <a:rPr lang="en-US" baseline="30000" dirty="0"/>
              <a:t>rd</a:t>
            </a:r>
            <a:r>
              <a:rPr lang="en-US" dirty="0"/>
              <a:t> </a:t>
            </a:r>
          </a:p>
          <a:p>
            <a:pPr marL="109728" lvl="0" indent="0">
              <a:buNone/>
            </a:pPr>
            <a:r>
              <a:rPr lang="en-US" dirty="0"/>
              <a:t>   (Taylor Made &amp; Ping) and Friday, June 10</a:t>
            </a:r>
            <a:r>
              <a:rPr lang="en-US" baseline="30000" dirty="0"/>
              <a:t>th</a:t>
            </a:r>
            <a:r>
              <a:rPr lang="en-US" dirty="0"/>
              <a:t> (Titleist &amp; Callaway)  </a:t>
            </a:r>
          </a:p>
          <a:p>
            <a:pPr lvl="0"/>
            <a:r>
              <a:rPr lang="en-US" dirty="0"/>
              <a:t>Red-Tailed Hawk Invitational – June 16</a:t>
            </a:r>
            <a:r>
              <a:rPr lang="en-US" baseline="30000" dirty="0"/>
              <a:t>th</a:t>
            </a:r>
            <a:r>
              <a:rPr lang="en-US" dirty="0"/>
              <a:t> – 18</a:t>
            </a:r>
            <a:r>
              <a:rPr lang="en-US" baseline="30000" dirty="0"/>
              <a:t>th</a:t>
            </a:r>
            <a:r>
              <a:rPr lang="en-US" dirty="0"/>
              <a:t> (78 Teams) </a:t>
            </a:r>
          </a:p>
          <a:p>
            <a:pPr lvl="0"/>
            <a:r>
              <a:rPr lang="en-US" dirty="0"/>
              <a:t>Jr. Golf Camp is July 11</a:t>
            </a:r>
            <a:r>
              <a:rPr lang="en-US" baseline="30000" dirty="0"/>
              <a:t>th</a:t>
            </a:r>
            <a:r>
              <a:rPr lang="en-US" dirty="0"/>
              <a:t> – 15</a:t>
            </a:r>
            <a:r>
              <a:rPr lang="en-US" baseline="30000" dirty="0"/>
              <a:t>th</a:t>
            </a:r>
            <a:r>
              <a:rPr lang="en-US" dirty="0"/>
              <a:t> followed by Parent-Child Tournament on July 16</a:t>
            </a:r>
            <a:r>
              <a:rPr lang="en-US" baseline="30000" dirty="0"/>
              <a:t>th</a:t>
            </a:r>
            <a:r>
              <a:rPr lang="en-US" dirty="0"/>
              <a:t> </a:t>
            </a:r>
          </a:p>
          <a:p>
            <a:pPr marL="109728" lvl="0" indent="0">
              <a:buNone/>
            </a:pPr>
            <a:r>
              <a:rPr lang="en-US" dirty="0"/>
              <a:t>   </a:t>
            </a:r>
          </a:p>
          <a:p>
            <a:pPr marL="109728" lvl="0" indent="0">
              <a:buNone/>
            </a:pPr>
            <a:endParaRPr lang="en-US" dirty="0"/>
          </a:p>
          <a:p>
            <a:pPr lvl="0"/>
            <a:r>
              <a:rPr lang="en-US" dirty="0"/>
              <a:t>2022 Calendar is  posted on the </a:t>
            </a:r>
            <a:r>
              <a:rPr lang="en-US" dirty="0">
                <a:hlinkClick r:id="rId2"/>
              </a:rPr>
              <a:t>www.golftellicovillage.com</a:t>
            </a:r>
            <a:r>
              <a:rPr lang="en-US" dirty="0"/>
              <a:t> website </a:t>
            </a:r>
          </a:p>
        </p:txBody>
      </p:sp>
    </p:spTree>
    <p:extLst>
      <p:ext uri="{BB962C8B-B14F-4D97-AF65-F5344CB8AC3E}">
        <p14:creationId xmlns:p14="http://schemas.microsoft.com/office/powerpoint/2010/main" val="2503101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990600"/>
            <a:ext cx="8572500" cy="5684838"/>
          </a:xfrm>
        </p:spPr>
        <p:txBody>
          <a:bodyPr>
            <a:normAutofit fontScale="25000" lnSpcReduction="20000"/>
          </a:bodyPr>
          <a:lstStyle/>
          <a:p>
            <a:pPr lvl="0"/>
            <a:r>
              <a:rPr lang="en-US" sz="7400" dirty="0"/>
              <a:t>Welcome &amp; Opening Comments</a:t>
            </a:r>
          </a:p>
          <a:p>
            <a:pPr lvl="0"/>
            <a:r>
              <a:rPr lang="en-US" sz="7400" dirty="0"/>
              <a:t>Approval of April Minutes</a:t>
            </a:r>
          </a:p>
          <a:p>
            <a:pPr lvl="0"/>
            <a:r>
              <a:rPr lang="en-US" sz="7400" dirty="0"/>
              <a:t>Golf Rounds and Financial Report </a:t>
            </a:r>
          </a:p>
          <a:p>
            <a:pPr lvl="1"/>
            <a:r>
              <a:rPr lang="en-US" sz="7000" dirty="0"/>
              <a:t>Program Tracking  </a:t>
            </a:r>
          </a:p>
          <a:p>
            <a:pPr lvl="1"/>
            <a:r>
              <a:rPr lang="en-US" sz="7000" dirty="0"/>
              <a:t>Capital Requests </a:t>
            </a:r>
          </a:p>
          <a:p>
            <a:pPr lvl="1"/>
            <a:r>
              <a:rPr lang="en-US" sz="7000" dirty="0"/>
              <a:t>Long-Range Planning </a:t>
            </a:r>
          </a:p>
          <a:p>
            <a:pPr lvl="0"/>
            <a:r>
              <a:rPr lang="en-US" sz="7400" dirty="0"/>
              <a:t>Golf Advisory Committee Updates</a:t>
            </a:r>
          </a:p>
          <a:p>
            <a:pPr lvl="1"/>
            <a:r>
              <a:rPr lang="en-US" sz="7000" dirty="0"/>
              <a:t>Committee Liaisons </a:t>
            </a:r>
          </a:p>
          <a:p>
            <a:pPr lvl="1"/>
            <a:r>
              <a:rPr lang="en-US" sz="7000" dirty="0"/>
              <a:t>2022 Goals and Objectives (Golf History) </a:t>
            </a:r>
          </a:p>
          <a:p>
            <a:pPr lvl="0"/>
            <a:r>
              <a:rPr lang="en-US" sz="7400" dirty="0"/>
              <a:t>Golf Operations Updates – C. Sykes </a:t>
            </a:r>
          </a:p>
          <a:p>
            <a:pPr lvl="1"/>
            <a:r>
              <a:rPr lang="en-US" sz="7400" dirty="0"/>
              <a:t>Golf Cart Policies and Standards </a:t>
            </a:r>
          </a:p>
          <a:p>
            <a:pPr lvl="1"/>
            <a:r>
              <a:rPr lang="en-US" sz="7400" dirty="0"/>
              <a:t>Golf Calendar Highlights</a:t>
            </a:r>
          </a:p>
          <a:p>
            <a:pPr lvl="1"/>
            <a:r>
              <a:rPr lang="en-US" sz="7400" dirty="0"/>
              <a:t>Full Calendar Available on the </a:t>
            </a:r>
            <a:r>
              <a:rPr lang="en-US" sz="7400" dirty="0">
                <a:hlinkClick r:id="rId2"/>
              </a:rPr>
              <a:t>www.golftellicovillage.com</a:t>
            </a:r>
            <a:r>
              <a:rPr lang="en-US" sz="7400" dirty="0"/>
              <a:t> website </a:t>
            </a:r>
          </a:p>
          <a:p>
            <a:pPr lvl="0"/>
            <a:r>
              <a:rPr lang="en-US" sz="7400" dirty="0"/>
              <a:t>Golf Course Updates – Golf Supers</a:t>
            </a:r>
          </a:p>
          <a:p>
            <a:pPr lvl="0"/>
            <a:r>
              <a:rPr lang="en-US" sz="7400" dirty="0"/>
              <a:t>Golf Marketing-Advertising Updates </a:t>
            </a:r>
          </a:p>
          <a:p>
            <a:r>
              <a:rPr lang="en-US" sz="7400" dirty="0"/>
              <a:t>Other? </a:t>
            </a:r>
          </a:p>
          <a:p>
            <a:pPr marL="393192" lvl="1" indent="0">
              <a:buNone/>
            </a:pPr>
            <a:br>
              <a:rPr lang="en-US" sz="1900" dirty="0"/>
            </a:br>
            <a:br>
              <a:rPr lang="en-US" sz="1600" dirty="0"/>
            </a:br>
            <a:endParaRPr lang="en-US" sz="1600" dirty="0"/>
          </a:p>
          <a:p>
            <a:pPr lvl="0"/>
            <a:endParaRPr lang="en-US" sz="2000" dirty="0"/>
          </a:p>
          <a:p>
            <a:pPr lvl="0"/>
            <a:endParaRPr lang="en-US" sz="2000" dirty="0"/>
          </a:p>
          <a:p>
            <a:pPr lvl="0"/>
            <a:endParaRPr lang="en-US" sz="2000" dirty="0"/>
          </a:p>
          <a:p>
            <a:pPr>
              <a:buNone/>
            </a:pPr>
            <a:endParaRPr lang="en-US" sz="2000" dirty="0"/>
          </a:p>
        </p:txBody>
      </p:sp>
      <p:sp>
        <p:nvSpPr>
          <p:cNvPr id="2" name="Title 1"/>
          <p:cNvSpPr>
            <a:spLocks noGrp="1"/>
          </p:cNvSpPr>
          <p:nvPr>
            <p:ph type="title"/>
          </p:nvPr>
        </p:nvSpPr>
        <p:spPr>
          <a:xfrm>
            <a:off x="457200" y="76200"/>
            <a:ext cx="8229600" cy="563562"/>
          </a:xfrm>
        </p:spPr>
        <p:txBody>
          <a:bodyPr>
            <a:normAutofit fontScale="90000"/>
          </a:bodyPr>
          <a:lstStyle/>
          <a:p>
            <a:r>
              <a:rPr lang="en-US" dirty="0"/>
              <a:t>Agenda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97B04A5-1418-9635-2550-C7C336E5F1E6}"/>
              </a:ext>
            </a:extLst>
          </p:cNvPr>
          <p:cNvPicPr>
            <a:picLocks noGrp="1" noChangeAspect="1"/>
          </p:cNvPicPr>
          <p:nvPr>
            <p:ph idx="1"/>
          </p:nvPr>
        </p:nvPicPr>
        <p:blipFill>
          <a:blip r:embed="rId2"/>
          <a:stretch>
            <a:fillRect/>
          </a:stretch>
        </p:blipFill>
        <p:spPr>
          <a:xfrm>
            <a:off x="4695314" y="76200"/>
            <a:ext cx="4391696" cy="5004609"/>
          </a:xfrm>
        </p:spPr>
      </p:pic>
      <p:pic>
        <p:nvPicPr>
          <p:cNvPr id="7" name="Picture 6">
            <a:extLst>
              <a:ext uri="{FF2B5EF4-FFF2-40B4-BE49-F238E27FC236}">
                <a16:creationId xmlns:a16="http://schemas.microsoft.com/office/drawing/2014/main" id="{D09CE8ED-9C14-0BEB-5E45-8C23554CA8B5}"/>
              </a:ext>
            </a:extLst>
          </p:cNvPr>
          <p:cNvPicPr>
            <a:picLocks noChangeAspect="1"/>
          </p:cNvPicPr>
          <p:nvPr/>
        </p:nvPicPr>
        <p:blipFill>
          <a:blip r:embed="rId3"/>
          <a:stretch>
            <a:fillRect/>
          </a:stretch>
        </p:blipFill>
        <p:spPr>
          <a:xfrm>
            <a:off x="-2146" y="152400"/>
            <a:ext cx="4697460" cy="4718199"/>
          </a:xfrm>
          <a:prstGeom prst="rect">
            <a:avLst/>
          </a:prstGeom>
        </p:spPr>
      </p:pic>
      <p:pic>
        <p:nvPicPr>
          <p:cNvPr id="9" name="Picture 8">
            <a:extLst>
              <a:ext uri="{FF2B5EF4-FFF2-40B4-BE49-F238E27FC236}">
                <a16:creationId xmlns:a16="http://schemas.microsoft.com/office/drawing/2014/main" id="{E32F28B2-D51C-A0D1-BE10-F055D7EDE6C2}"/>
              </a:ext>
            </a:extLst>
          </p:cNvPr>
          <p:cNvPicPr>
            <a:picLocks noChangeAspect="1"/>
          </p:cNvPicPr>
          <p:nvPr/>
        </p:nvPicPr>
        <p:blipFill>
          <a:blip r:embed="rId4"/>
          <a:stretch>
            <a:fillRect/>
          </a:stretch>
        </p:blipFill>
        <p:spPr>
          <a:xfrm>
            <a:off x="4746284" y="5214275"/>
            <a:ext cx="4324627" cy="1594356"/>
          </a:xfrm>
          <a:prstGeom prst="rect">
            <a:avLst/>
          </a:prstGeom>
        </p:spPr>
      </p:pic>
    </p:spTree>
    <p:extLst>
      <p:ext uri="{BB962C8B-B14F-4D97-AF65-F5344CB8AC3E}">
        <p14:creationId xmlns:p14="http://schemas.microsoft.com/office/powerpoint/2010/main" val="804486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366D2EEA-BF56-47F9-AE0C-2052D964D7B8" descr="IMG_4216.PNG">
            <a:extLst>
              <a:ext uri="{FF2B5EF4-FFF2-40B4-BE49-F238E27FC236}">
                <a16:creationId xmlns:a16="http://schemas.microsoft.com/office/drawing/2014/main" id="{7344174F-DF15-9F1B-5441-58F3DA3F6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8426" y="3759486"/>
            <a:ext cx="1742914" cy="309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8401709D-70FB-4626-9FAC-EE6A1E21A7FD" descr="IMG_4134.jpg">
            <a:extLst>
              <a:ext uri="{FF2B5EF4-FFF2-40B4-BE49-F238E27FC236}">
                <a16:creationId xmlns:a16="http://schemas.microsoft.com/office/drawing/2014/main" id="{F032C3C6-A438-DD01-4142-4E7FA3E05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113" y="0"/>
            <a:ext cx="2800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DB337C44-BCCD-4CC8-8CC9-716CA4409131" descr="IMG_4131.jpg">
            <a:extLst>
              <a:ext uri="{FF2B5EF4-FFF2-40B4-BE49-F238E27FC236}">
                <a16:creationId xmlns:a16="http://schemas.microsoft.com/office/drawing/2014/main" id="{12A58783-C78F-9D02-93FD-16FDDC097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650" y="12843"/>
            <a:ext cx="2800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28F26258-C458-451D-A30C-14A9F343F0C1" descr="IMG_4133.jpg">
            <a:extLst>
              <a:ext uri="{FF2B5EF4-FFF2-40B4-BE49-F238E27FC236}">
                <a16:creationId xmlns:a16="http://schemas.microsoft.com/office/drawing/2014/main" id="{3EA21218-3DF9-694D-11D9-C7F0F89521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00351" cy="373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498FD9A8-284C-4DE8-A8B1-2B67D8CFCEEE" descr="IMG_4205.jpg">
            <a:extLst>
              <a:ext uri="{FF2B5EF4-FFF2-40B4-BE49-F238E27FC236}">
                <a16:creationId xmlns:a16="http://schemas.microsoft.com/office/drawing/2014/main" id="{A20F79CC-356A-1877-5F4B-C76F25F1CF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9" y="3746643"/>
            <a:ext cx="2343792" cy="312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87C65D68-C857-4C98-9913-E5C26512478D" descr="IMG_4217.jpg">
            <a:extLst>
              <a:ext uri="{FF2B5EF4-FFF2-40B4-BE49-F238E27FC236}">
                <a16:creationId xmlns:a16="http://schemas.microsoft.com/office/drawing/2014/main" id="{1893B4C8-F990-BCBC-E96A-F7FB201D50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6709" y="3751140"/>
            <a:ext cx="2343791" cy="312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EEAD2717-B957-4ABA-B5F5-1970A707ED39" descr="IMG_5385.jpg">
            <a:extLst>
              <a:ext uri="{FF2B5EF4-FFF2-40B4-BE49-F238E27FC236}">
                <a16:creationId xmlns:a16="http://schemas.microsoft.com/office/drawing/2014/main" id="{1CE867AC-2A57-C3D0-925C-2C8C84E56A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1340" y="3962400"/>
            <a:ext cx="3096729" cy="271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689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03C110-9D69-4379-85BE-100AC95818B5}"/>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533400" y="0"/>
            <a:ext cx="8077200" cy="5826360"/>
          </a:xfrm>
        </p:spPr>
      </p:pic>
    </p:spTree>
    <p:extLst>
      <p:ext uri="{BB962C8B-B14F-4D97-AF65-F5344CB8AC3E}">
        <p14:creationId xmlns:p14="http://schemas.microsoft.com/office/powerpoint/2010/main" val="807879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7" y="121556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33241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F5406AEA-9E9B-4881-AFAF-B1311959E060}"/>
              </a:ext>
            </a:extLst>
          </p:cNvPr>
          <p:cNvSpPr>
            <a:spLocks noGrp="1"/>
          </p:cNvSpPr>
          <p:nvPr>
            <p:ph type="ctrTitle"/>
          </p:nvPr>
        </p:nvSpPr>
        <p:spPr>
          <a:xfrm>
            <a:off x="395653" y="4424729"/>
            <a:ext cx="8354891" cy="697835"/>
          </a:xfrm>
        </p:spPr>
        <p:txBody>
          <a:bodyPr>
            <a:normAutofit/>
          </a:bodyPr>
          <a:lstStyle/>
          <a:p>
            <a:r>
              <a:rPr lang="en-US" sz="4050" dirty="0">
                <a:solidFill>
                  <a:srgbClr val="FFFFFF"/>
                </a:solidFill>
              </a:rPr>
              <a:t>Golf Course Updates</a:t>
            </a:r>
          </a:p>
        </p:txBody>
      </p:sp>
      <p:pic>
        <p:nvPicPr>
          <p:cNvPr id="4" name="Picture 3">
            <a:extLst>
              <a:ext uri="{FF2B5EF4-FFF2-40B4-BE49-F238E27FC236}">
                <a16:creationId xmlns:a16="http://schemas.microsoft.com/office/drawing/2014/main" id="{E421431E-3F7C-45D3-BAEE-589BF4AE52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0030" y="1664700"/>
            <a:ext cx="2569207" cy="1844924"/>
          </a:xfrm>
          <a:prstGeom prst="rect">
            <a:avLst/>
          </a:prstGeom>
        </p:spPr>
      </p:pic>
      <p:pic>
        <p:nvPicPr>
          <p:cNvPr id="5" name="Picture 4">
            <a:extLst>
              <a:ext uri="{FF2B5EF4-FFF2-40B4-BE49-F238E27FC236}">
                <a16:creationId xmlns:a16="http://schemas.microsoft.com/office/drawing/2014/main" id="{30B8B27C-5343-4031-B6C4-859DC4DCF697}"/>
              </a:ext>
            </a:extLst>
          </p:cNvPr>
          <p:cNvPicPr>
            <a:picLocks noChangeAspect="1"/>
          </p:cNvPicPr>
          <p:nvPr/>
        </p:nvPicPr>
        <p:blipFill rotWithShape="1">
          <a:blip r:embed="rId3" cstate="email">
            <a:extLst>
              <a:ext uri="{28A0092B-C50C-407E-A947-70E740481C1C}">
                <a14:useLocalDpi xmlns:a14="http://schemas.microsoft.com/office/drawing/2010/main"/>
              </a:ext>
            </a:extLst>
          </a:blip>
          <a:stretch/>
        </p:blipFill>
        <p:spPr>
          <a:xfrm>
            <a:off x="3289297" y="1685916"/>
            <a:ext cx="2574993" cy="1802494"/>
          </a:xfrm>
          <a:prstGeom prst="rect">
            <a:avLst/>
          </a:prstGeom>
        </p:spPr>
      </p:pic>
      <p:cxnSp>
        <p:nvCxnSpPr>
          <p:cNvPr id="15" name="Straight Connector 14">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121556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87D05B2-C95E-40EE-88E9-90A0287C6AA4}"/>
              </a:ext>
            </a:extLst>
          </p:cNvPr>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6337294" y="1204478"/>
            <a:ext cx="2567937" cy="2798840"/>
          </a:xfrm>
          <a:prstGeom prst="rect">
            <a:avLst/>
          </a:prstGeom>
        </p:spPr>
      </p:pic>
      <p:cxnSp>
        <p:nvCxnSpPr>
          <p:cNvPr id="17" name="Straight Connector 16">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16126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045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EAFD02-364D-4781-9BE1-C693B5F4E217}"/>
              </a:ext>
            </a:extLst>
          </p:cNvPr>
          <p:cNvSpPr>
            <a:spLocks noGrp="1"/>
          </p:cNvSpPr>
          <p:nvPr>
            <p:ph type="title" idx="4294967295"/>
          </p:nvPr>
        </p:nvSpPr>
        <p:spPr>
          <a:xfrm>
            <a:off x="3810000" y="609600"/>
            <a:ext cx="5029201" cy="1143000"/>
          </a:xfrm>
        </p:spPr>
        <p:txBody>
          <a:bodyPr>
            <a:noAutofit/>
          </a:bodyPr>
          <a:lstStyle/>
          <a:p>
            <a:r>
              <a:rPr lang="en-US" sz="6000" b="1" dirty="0"/>
              <a:t>Course Updates </a:t>
            </a:r>
          </a:p>
        </p:txBody>
      </p:sp>
      <p:pic>
        <p:nvPicPr>
          <p:cNvPr id="5" name="Picture 4">
            <a:extLst>
              <a:ext uri="{FF2B5EF4-FFF2-40B4-BE49-F238E27FC236}">
                <a16:creationId xmlns:a16="http://schemas.microsoft.com/office/drawing/2014/main" id="{648D23EA-6B21-49A6-84F0-7F23CCF387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93" y="76200"/>
            <a:ext cx="3077326" cy="2209800"/>
          </a:xfrm>
          <a:prstGeom prst="rect">
            <a:avLst/>
          </a:prstGeom>
        </p:spPr>
      </p:pic>
      <p:sp>
        <p:nvSpPr>
          <p:cNvPr id="2" name="TextBox 1">
            <a:extLst>
              <a:ext uri="{FF2B5EF4-FFF2-40B4-BE49-F238E27FC236}">
                <a16:creationId xmlns:a16="http://schemas.microsoft.com/office/drawing/2014/main" id="{D199B6E4-9408-4EA3-ABEF-64B8BA202851}"/>
              </a:ext>
            </a:extLst>
          </p:cNvPr>
          <p:cNvSpPr txBox="1"/>
          <p:nvPr/>
        </p:nvSpPr>
        <p:spPr>
          <a:xfrm>
            <a:off x="419100" y="2540676"/>
            <a:ext cx="8305800" cy="2031325"/>
          </a:xfrm>
          <a:prstGeom prst="rect">
            <a:avLst/>
          </a:prstGeom>
          <a:noFill/>
        </p:spPr>
        <p:txBody>
          <a:bodyPr wrap="square" rtlCol="0">
            <a:spAutoFit/>
          </a:bodyPr>
          <a:lstStyle/>
          <a:p>
            <a:pPr marL="342900" indent="-342900">
              <a:buFont typeface="Wingdings" panose="05000000000000000000" pitchFamily="2" charset="2"/>
              <a:buChar char="Ø"/>
            </a:pPr>
            <a:r>
              <a:rPr lang="en-US" b="1" dirty="0"/>
              <a:t>New fan infrastructure has been installed on holes #2, #5, #6 and #13 </a:t>
            </a:r>
          </a:p>
          <a:p>
            <a:pPr marL="342900" indent="-342900">
              <a:buFont typeface="Wingdings" panose="05000000000000000000" pitchFamily="2" charset="2"/>
              <a:buChar char="Ø"/>
            </a:pPr>
            <a:r>
              <a:rPr lang="en-US" b="1" dirty="0"/>
              <a:t>Fans will start going out onto the course this week as were waiting until after the TGA 4-ball. </a:t>
            </a:r>
          </a:p>
          <a:p>
            <a:pPr marL="342900" indent="-342900">
              <a:buFont typeface="Wingdings" panose="05000000000000000000" pitchFamily="2" charset="2"/>
              <a:buChar char="Ø"/>
            </a:pPr>
            <a:r>
              <a:rPr lang="en-US" b="1" dirty="0"/>
              <a:t>New tee on hole #1 is completed and will open in the next couple of weeks. </a:t>
            </a:r>
          </a:p>
          <a:p>
            <a:pPr marL="342900" indent="-342900">
              <a:buFont typeface="Wingdings" panose="05000000000000000000" pitchFamily="2" charset="2"/>
              <a:buChar char="Ø"/>
            </a:pPr>
            <a:r>
              <a:rPr lang="en-US" b="1" dirty="0"/>
              <a:t>Putting surfaces are as good as they have ever been so primary focus will be on growing in weak fairway areas. </a:t>
            </a:r>
          </a:p>
          <a:p>
            <a:pPr marL="342900" indent="-342900">
              <a:buFont typeface="Wingdings" panose="05000000000000000000" pitchFamily="2" charset="2"/>
              <a:buChar char="Ø"/>
            </a:pPr>
            <a:r>
              <a:rPr lang="en-US" b="1" dirty="0"/>
              <a:t>First Impression – clubgrounds have become a real showplace this spring. </a:t>
            </a:r>
          </a:p>
        </p:txBody>
      </p:sp>
    </p:spTree>
    <p:extLst>
      <p:ext uri="{BB962C8B-B14F-4D97-AF65-F5344CB8AC3E}">
        <p14:creationId xmlns:p14="http://schemas.microsoft.com/office/powerpoint/2010/main" val="1195147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8D23EA-6B21-49A6-84F0-7F23CCF387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93" y="76200"/>
            <a:ext cx="3077326" cy="2209800"/>
          </a:xfrm>
          <a:prstGeom prst="rect">
            <a:avLst/>
          </a:prstGeom>
        </p:spPr>
      </p:pic>
      <p:pic>
        <p:nvPicPr>
          <p:cNvPr id="5124" name="7D7A5BFB-2F03-4498-B3FD-EC23CB6A38AE" descr="IMG_4098.PNG">
            <a:extLst>
              <a:ext uri="{FF2B5EF4-FFF2-40B4-BE49-F238E27FC236}">
                <a16:creationId xmlns:a16="http://schemas.microsoft.com/office/drawing/2014/main" id="{C793EC15-309A-7E74-563C-F6DBAA2DB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0156" y="3190874"/>
            <a:ext cx="2062758" cy="366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D447B950-19F2-4D67-B7FE-1C9C1C75C6E5" descr="IMG_4099.PNG">
            <a:extLst>
              <a:ext uri="{FF2B5EF4-FFF2-40B4-BE49-F238E27FC236}">
                <a16:creationId xmlns:a16="http://schemas.microsoft.com/office/drawing/2014/main" id="{CF5BBE83-7270-5E85-354C-2F43A59D4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589" y="2819661"/>
            <a:ext cx="2271567" cy="4038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DA08D07E-0CB3-4572-9F9B-696FD1D663F2" descr="IMG_4043.jpg">
            <a:extLst>
              <a:ext uri="{FF2B5EF4-FFF2-40B4-BE49-F238E27FC236}">
                <a16:creationId xmlns:a16="http://schemas.microsoft.com/office/drawing/2014/main" id="{9D00EBB6-99FF-1253-7ADA-101A7B5E87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8589" y="0"/>
            <a:ext cx="4254499" cy="319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3C20F23A-05A0-4414-951A-447FBC203A78" descr="IMG_2002.jpg">
            <a:extLst>
              <a:ext uri="{FF2B5EF4-FFF2-40B4-BE49-F238E27FC236}">
                <a16:creationId xmlns:a16="http://schemas.microsoft.com/office/drawing/2014/main" id="{9BCE6B4C-6766-2E4D-8775-14788DE4AD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3" y="2590800"/>
            <a:ext cx="4831646" cy="3623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317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EAFD02-364D-4781-9BE1-C693B5F4E217}"/>
              </a:ext>
            </a:extLst>
          </p:cNvPr>
          <p:cNvSpPr>
            <a:spLocks noGrp="1"/>
          </p:cNvSpPr>
          <p:nvPr>
            <p:ph type="title" idx="4294967295"/>
          </p:nvPr>
        </p:nvSpPr>
        <p:spPr>
          <a:xfrm>
            <a:off x="3581400" y="457200"/>
            <a:ext cx="5486400" cy="1524000"/>
          </a:xfrm>
        </p:spPr>
        <p:txBody>
          <a:bodyPr>
            <a:noAutofit/>
          </a:bodyPr>
          <a:lstStyle/>
          <a:p>
            <a:r>
              <a:rPr lang="en-US" sz="2400" b="1" dirty="0"/>
              <a:t>Record Traffic – increased cart traffic has led in an increase in spring dead spot and mini-ring in concentrated wear areas. </a:t>
            </a:r>
            <a:r>
              <a:rPr lang="en-US" sz="2400" dirty="0"/>
              <a:t>These areas will all receive additional cultural measures and fertilizer inputs to expedite the healing process. The grow-in process will require controlling cart traffic as well. </a:t>
            </a:r>
            <a:br>
              <a:rPr lang="en-US" sz="800" dirty="0"/>
            </a:br>
            <a:endParaRPr lang="en-US" sz="1400" b="1" dirty="0"/>
          </a:p>
        </p:txBody>
      </p:sp>
      <p:pic>
        <p:nvPicPr>
          <p:cNvPr id="5" name="Picture 4">
            <a:extLst>
              <a:ext uri="{FF2B5EF4-FFF2-40B4-BE49-F238E27FC236}">
                <a16:creationId xmlns:a16="http://schemas.microsoft.com/office/drawing/2014/main" id="{648D23EA-6B21-49A6-84F0-7F23CCF387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3077326" cy="2209800"/>
          </a:xfrm>
          <a:prstGeom prst="rect">
            <a:avLst/>
          </a:prstGeom>
        </p:spPr>
      </p:pic>
      <p:pic>
        <p:nvPicPr>
          <p:cNvPr id="6" name="Picture 5" descr="A grassy field with trees in the background&#10;&#10;Description automatically generated">
            <a:extLst>
              <a:ext uri="{FF2B5EF4-FFF2-40B4-BE49-F238E27FC236}">
                <a16:creationId xmlns:a16="http://schemas.microsoft.com/office/drawing/2014/main" id="{F9858FA6-3A0A-7A81-9410-27871E4CB7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778456"/>
            <a:ext cx="3050999" cy="4067999"/>
          </a:xfrm>
          <a:prstGeom prst="rect">
            <a:avLst/>
          </a:prstGeom>
        </p:spPr>
      </p:pic>
      <p:pic>
        <p:nvPicPr>
          <p:cNvPr id="4098" name="85741674-EA9E-41CE-83B6-821230D5F451" descr="IMG_3972.jpg">
            <a:extLst>
              <a:ext uri="{FF2B5EF4-FFF2-40B4-BE49-F238E27FC236}">
                <a16:creationId xmlns:a16="http://schemas.microsoft.com/office/drawing/2014/main" id="{C91A625A-4E68-A9B8-D662-4E17934E0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778456"/>
            <a:ext cx="3077326" cy="410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2390B75-F349-9107-2896-E26B6B5C6C7E}"/>
              </a:ext>
            </a:extLst>
          </p:cNvPr>
          <p:cNvSpPr txBox="1"/>
          <p:nvPr/>
        </p:nvSpPr>
        <p:spPr>
          <a:xfrm>
            <a:off x="685800" y="2443318"/>
            <a:ext cx="3048000" cy="369332"/>
          </a:xfrm>
          <a:prstGeom prst="rect">
            <a:avLst/>
          </a:prstGeom>
          <a:noFill/>
        </p:spPr>
        <p:txBody>
          <a:bodyPr wrap="square" rtlCol="0">
            <a:spAutoFit/>
          </a:bodyPr>
          <a:lstStyle/>
          <a:p>
            <a:r>
              <a:rPr lang="en-US" dirty="0"/>
              <a:t>#8 Fairway on April 23</a:t>
            </a:r>
            <a:r>
              <a:rPr lang="en-US" baseline="30000" dirty="0"/>
              <a:t>rd</a:t>
            </a:r>
            <a:r>
              <a:rPr lang="en-US" dirty="0"/>
              <a:t> </a:t>
            </a:r>
          </a:p>
        </p:txBody>
      </p:sp>
      <p:sp>
        <p:nvSpPr>
          <p:cNvPr id="8" name="TextBox 7">
            <a:extLst>
              <a:ext uri="{FF2B5EF4-FFF2-40B4-BE49-F238E27FC236}">
                <a16:creationId xmlns:a16="http://schemas.microsoft.com/office/drawing/2014/main" id="{70B1D065-B133-FA48-C1FD-B4F9C05E6ECF}"/>
              </a:ext>
            </a:extLst>
          </p:cNvPr>
          <p:cNvSpPr txBox="1"/>
          <p:nvPr/>
        </p:nvSpPr>
        <p:spPr>
          <a:xfrm>
            <a:off x="5562600" y="2461862"/>
            <a:ext cx="3048000" cy="369332"/>
          </a:xfrm>
          <a:prstGeom prst="rect">
            <a:avLst/>
          </a:prstGeom>
          <a:noFill/>
        </p:spPr>
        <p:txBody>
          <a:bodyPr wrap="square" rtlCol="0">
            <a:spAutoFit/>
          </a:bodyPr>
          <a:lstStyle/>
          <a:p>
            <a:r>
              <a:rPr lang="en-US" dirty="0"/>
              <a:t>#8 Fairway on May 3</a:t>
            </a:r>
            <a:r>
              <a:rPr lang="en-US" baseline="30000" dirty="0"/>
              <a:t>rd</a:t>
            </a:r>
            <a:r>
              <a:rPr lang="en-US" dirty="0"/>
              <a:t> </a:t>
            </a:r>
          </a:p>
        </p:txBody>
      </p:sp>
    </p:spTree>
    <p:extLst>
      <p:ext uri="{BB962C8B-B14F-4D97-AF65-F5344CB8AC3E}">
        <p14:creationId xmlns:p14="http://schemas.microsoft.com/office/powerpoint/2010/main" val="3053062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EAFD02-364D-4781-9BE1-C693B5F4E217}"/>
              </a:ext>
            </a:extLst>
          </p:cNvPr>
          <p:cNvSpPr>
            <a:spLocks noGrp="1"/>
          </p:cNvSpPr>
          <p:nvPr>
            <p:ph type="title" idx="4294967295"/>
          </p:nvPr>
        </p:nvSpPr>
        <p:spPr>
          <a:xfrm>
            <a:off x="3810000" y="838200"/>
            <a:ext cx="5029201" cy="1143000"/>
          </a:xfrm>
        </p:spPr>
        <p:txBody>
          <a:bodyPr>
            <a:noAutofit/>
          </a:bodyPr>
          <a:lstStyle/>
          <a:p>
            <a:r>
              <a:rPr lang="en-US" sz="6000" b="1" dirty="0"/>
              <a:t>Course Updates </a:t>
            </a:r>
          </a:p>
        </p:txBody>
      </p:sp>
      <p:pic>
        <p:nvPicPr>
          <p:cNvPr id="4" name="Picture 3">
            <a:extLst>
              <a:ext uri="{FF2B5EF4-FFF2-40B4-BE49-F238E27FC236}">
                <a16:creationId xmlns:a16="http://schemas.microsoft.com/office/drawing/2014/main" id="{9E54D957-1B31-4519-93E1-7B62BDBFA1B9}"/>
              </a:ext>
            </a:extLst>
          </p:cNvPr>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0" y="30826"/>
            <a:ext cx="3374573" cy="2362200"/>
          </a:xfrm>
          <a:prstGeom prst="rect">
            <a:avLst/>
          </a:prstGeom>
        </p:spPr>
      </p:pic>
      <p:sp>
        <p:nvSpPr>
          <p:cNvPr id="2" name="TextBox 1">
            <a:extLst>
              <a:ext uri="{FF2B5EF4-FFF2-40B4-BE49-F238E27FC236}">
                <a16:creationId xmlns:a16="http://schemas.microsoft.com/office/drawing/2014/main" id="{D59B3712-2AA0-41E7-9017-1B0679EC4935}"/>
              </a:ext>
            </a:extLst>
          </p:cNvPr>
          <p:cNvSpPr txBox="1"/>
          <p:nvPr/>
        </p:nvSpPr>
        <p:spPr>
          <a:xfrm>
            <a:off x="1047750" y="2393026"/>
            <a:ext cx="7048500" cy="4247317"/>
          </a:xfrm>
          <a:prstGeom prst="rect">
            <a:avLst/>
          </a:prstGeom>
          <a:noFill/>
        </p:spPr>
        <p:txBody>
          <a:bodyPr wrap="square" rtlCol="0">
            <a:spAutoFit/>
          </a:bodyPr>
          <a:lstStyle/>
          <a:p>
            <a:pPr marL="342900" indent="-342900">
              <a:buFont typeface="Wingdings" panose="05000000000000000000" pitchFamily="2" charset="2"/>
              <a:buChar char="Ø"/>
            </a:pPr>
            <a:r>
              <a:rPr lang="en-US" dirty="0"/>
              <a:t>New yellow tee on #10 and renovated-expanded green tee will be sodded this week </a:t>
            </a:r>
          </a:p>
          <a:p>
            <a:pPr marL="342900" indent="-342900">
              <a:buFont typeface="Wingdings" panose="05000000000000000000" pitchFamily="2" charset="2"/>
              <a:buChar char="Ø"/>
            </a:pPr>
            <a:r>
              <a:rPr lang="en-US" dirty="0"/>
              <a:t>Next tee project will be building a new yellow tee by the cartpath on #16 </a:t>
            </a:r>
          </a:p>
          <a:p>
            <a:pPr marL="342900" indent="-342900">
              <a:buFont typeface="Wingdings" panose="05000000000000000000" pitchFamily="2" charset="2"/>
              <a:buChar char="Ø"/>
            </a:pPr>
            <a:r>
              <a:rPr lang="en-US" dirty="0"/>
              <a:t>Drainage work is ongoing which includes raising-leveling existing catch basins </a:t>
            </a:r>
          </a:p>
          <a:p>
            <a:pPr marL="342900" indent="-342900">
              <a:buFont typeface="Wingdings" panose="05000000000000000000" pitchFamily="2" charset="2"/>
              <a:buChar char="Ø"/>
            </a:pPr>
            <a:r>
              <a:rPr lang="en-US" dirty="0"/>
              <a:t>Fans will be going out later this month </a:t>
            </a:r>
          </a:p>
          <a:p>
            <a:pPr marL="342900" indent="-342900">
              <a:buFont typeface="Wingdings" panose="05000000000000000000" pitchFamily="2" charset="2"/>
              <a:buChar char="Ø"/>
            </a:pPr>
            <a:r>
              <a:rPr lang="en-US" dirty="0"/>
              <a:t>First Impression – bathroom columns were redone, and numerous clubhouse grounds improvements are ongoing </a:t>
            </a:r>
          </a:p>
          <a:p>
            <a:pPr marL="342900" indent="-342900">
              <a:buFont typeface="Wingdings" panose="05000000000000000000" pitchFamily="2" charset="2"/>
              <a:buChar char="Ø"/>
            </a:pPr>
            <a:r>
              <a:rPr lang="en-US" dirty="0"/>
              <a:t>Cart traffic – increased wear and tear from record rounds is showing including affecting the severity of spring dead spot. These areas will all receive additional cultural measures and fertilizer inputs to expedite the healing process. </a:t>
            </a:r>
          </a:p>
          <a:p>
            <a:pPr marL="342900" indent="-342900">
              <a:buFont typeface="Wingdings" panose="05000000000000000000" pitchFamily="2" charset="2"/>
              <a:buChar char="Ø"/>
            </a:pPr>
            <a:r>
              <a:rPr lang="en-US" dirty="0"/>
              <a:t>Putting surfaces – some drill and fill holes remain but have fully transitioned from grow-in recovery to playability. </a:t>
            </a:r>
          </a:p>
        </p:txBody>
      </p:sp>
    </p:spTree>
    <p:extLst>
      <p:ext uri="{BB962C8B-B14F-4D97-AF65-F5344CB8AC3E}">
        <p14:creationId xmlns:p14="http://schemas.microsoft.com/office/powerpoint/2010/main" val="2096268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54D957-1B31-4519-93E1-7B62BDBFA1B9}"/>
              </a:ext>
            </a:extLst>
          </p:cNvPr>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0" y="0"/>
            <a:ext cx="3374573" cy="2362200"/>
          </a:xfrm>
          <a:prstGeom prst="rect">
            <a:avLst/>
          </a:prstGeom>
        </p:spPr>
      </p:pic>
      <p:pic>
        <p:nvPicPr>
          <p:cNvPr id="6" name="Picture 5" descr="A grassy field with trees in the background&#10;&#10;Description automatically generated with medium confidence">
            <a:extLst>
              <a:ext uri="{FF2B5EF4-FFF2-40B4-BE49-F238E27FC236}">
                <a16:creationId xmlns:a16="http://schemas.microsoft.com/office/drawing/2014/main" id="{9F0754FC-6030-3CDD-7BEE-6D36AC7AED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514600"/>
            <a:ext cx="3143250" cy="4191000"/>
          </a:xfrm>
          <a:prstGeom prst="rect">
            <a:avLst/>
          </a:prstGeom>
        </p:spPr>
      </p:pic>
      <p:pic>
        <p:nvPicPr>
          <p:cNvPr id="1026" name="E77362A6-69DB-426B-9D0B-B8E38CA58D65" descr="IMG_4280.PNG">
            <a:extLst>
              <a:ext uri="{FF2B5EF4-FFF2-40B4-BE49-F238E27FC236}">
                <a16:creationId xmlns:a16="http://schemas.microsoft.com/office/drawing/2014/main" id="{4297E964-42FC-076E-9CF2-EC98206FA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463" y="320707"/>
            <a:ext cx="3604491" cy="640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430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EAFD02-364D-4781-9BE1-C693B5F4E217}"/>
              </a:ext>
            </a:extLst>
          </p:cNvPr>
          <p:cNvSpPr>
            <a:spLocks noGrp="1"/>
          </p:cNvSpPr>
          <p:nvPr>
            <p:ph type="title" idx="4294967295"/>
          </p:nvPr>
        </p:nvSpPr>
        <p:spPr>
          <a:xfrm>
            <a:off x="3429000" y="914400"/>
            <a:ext cx="5029201" cy="1143000"/>
          </a:xfrm>
        </p:spPr>
        <p:txBody>
          <a:bodyPr>
            <a:noAutofit/>
          </a:bodyPr>
          <a:lstStyle/>
          <a:p>
            <a:r>
              <a:rPr lang="en-US" sz="6000" b="1" dirty="0"/>
              <a:t>Course Updates </a:t>
            </a:r>
          </a:p>
        </p:txBody>
      </p:sp>
      <p:pic>
        <p:nvPicPr>
          <p:cNvPr id="5" name="Picture 4">
            <a:extLst>
              <a:ext uri="{FF2B5EF4-FFF2-40B4-BE49-F238E27FC236}">
                <a16:creationId xmlns:a16="http://schemas.microsoft.com/office/drawing/2014/main" id="{E5BA0BFB-1155-4B1E-9051-BDA14BE01C68}"/>
              </a:ext>
            </a:extLst>
          </p:cNvPr>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0" y="-2309"/>
            <a:ext cx="2567937" cy="2798840"/>
          </a:xfrm>
          <a:prstGeom prst="rect">
            <a:avLst/>
          </a:prstGeom>
        </p:spPr>
      </p:pic>
      <p:sp>
        <p:nvSpPr>
          <p:cNvPr id="2" name="TextBox 1">
            <a:extLst>
              <a:ext uri="{FF2B5EF4-FFF2-40B4-BE49-F238E27FC236}">
                <a16:creationId xmlns:a16="http://schemas.microsoft.com/office/drawing/2014/main" id="{5E5B6906-0E5A-46AD-81C2-E6E5FAD7C7B3}"/>
              </a:ext>
            </a:extLst>
          </p:cNvPr>
          <p:cNvSpPr txBox="1"/>
          <p:nvPr/>
        </p:nvSpPr>
        <p:spPr>
          <a:xfrm>
            <a:off x="752475" y="3045807"/>
            <a:ext cx="7639050" cy="2031325"/>
          </a:xfrm>
          <a:prstGeom prst="rect">
            <a:avLst/>
          </a:prstGeom>
          <a:noFill/>
        </p:spPr>
        <p:txBody>
          <a:bodyPr wrap="square" rtlCol="0">
            <a:spAutoFit/>
          </a:bodyPr>
          <a:lstStyle/>
          <a:p>
            <a:r>
              <a:rPr lang="en-US" b="1" dirty="0"/>
              <a:t>Back 9 Bunker Renovation is sole project focus for the team in addition to day-to-day operations. </a:t>
            </a:r>
          </a:p>
          <a:p>
            <a:endParaRPr lang="en-US" b="1" dirty="0"/>
          </a:p>
          <a:p>
            <a:pPr marL="285750" indent="-285750">
              <a:buFont typeface="Wingdings" panose="05000000000000000000" pitchFamily="2" charset="2"/>
              <a:buChar char="Ø"/>
            </a:pPr>
            <a:r>
              <a:rPr lang="en-US" b="1" dirty="0"/>
              <a:t>#18 should be finalized on Tuesday and plan is to grass on Friday. </a:t>
            </a:r>
          </a:p>
          <a:p>
            <a:pPr marL="285750" indent="-285750">
              <a:buFont typeface="Wingdings" panose="05000000000000000000" pitchFamily="2" charset="2"/>
              <a:buChar char="Ø"/>
            </a:pPr>
            <a:r>
              <a:rPr lang="en-US" b="1" dirty="0"/>
              <a:t>#11 is marked so team will move their next and pretty much stay in order from that point forward.    </a:t>
            </a:r>
          </a:p>
          <a:p>
            <a:endParaRPr lang="en-US" dirty="0"/>
          </a:p>
        </p:txBody>
      </p:sp>
    </p:spTree>
    <p:extLst>
      <p:ext uri="{BB962C8B-B14F-4D97-AF65-F5344CB8AC3E}">
        <p14:creationId xmlns:p14="http://schemas.microsoft.com/office/powerpoint/2010/main" val="1992224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ED47A1-1270-4D39-922E-189E7D36F591}"/>
              </a:ext>
            </a:extLst>
          </p:cNvPr>
          <p:cNvSpPr>
            <a:spLocks noGrp="1"/>
          </p:cNvSpPr>
          <p:nvPr>
            <p:ph type="title" idx="4294967295"/>
          </p:nvPr>
        </p:nvSpPr>
        <p:spPr>
          <a:xfrm>
            <a:off x="0" y="0"/>
            <a:ext cx="6705600" cy="685800"/>
          </a:xfrm>
        </p:spPr>
        <p:txBody>
          <a:bodyPr>
            <a:noAutofit/>
          </a:bodyPr>
          <a:lstStyle/>
          <a:p>
            <a:r>
              <a:rPr lang="en-US" sz="2800" b="1" dirty="0">
                <a:solidFill>
                  <a:schemeClr val="tx2"/>
                </a:solidFill>
                <a:effectLst>
                  <a:outerShdw blurRad="31750" dist="25400" dir="5400000" algn="tl" rotWithShape="0">
                    <a:srgbClr val="000000">
                      <a:alpha val="25000"/>
                    </a:srgbClr>
                  </a:outerShdw>
                </a:effectLst>
                <a:latin typeface="Lucida Sans Unicode" panose="020B0602030504020204" pitchFamily="34" charset="0"/>
                <a:cs typeface="Lucida Sans Unicode" panose="020B0602030504020204" pitchFamily="34" charset="0"/>
              </a:rPr>
              <a:t>Approval of April Minutes </a:t>
            </a:r>
          </a:p>
        </p:txBody>
      </p:sp>
      <p:pic>
        <p:nvPicPr>
          <p:cNvPr id="3" name="Picture 2">
            <a:extLst>
              <a:ext uri="{FF2B5EF4-FFF2-40B4-BE49-F238E27FC236}">
                <a16:creationId xmlns:a16="http://schemas.microsoft.com/office/drawing/2014/main" id="{B401594B-C8A6-BE00-84B4-C32D938DBEED}"/>
              </a:ext>
            </a:extLst>
          </p:cNvPr>
          <p:cNvPicPr>
            <a:picLocks noChangeAspect="1"/>
          </p:cNvPicPr>
          <p:nvPr/>
        </p:nvPicPr>
        <p:blipFill>
          <a:blip r:embed="rId2"/>
          <a:stretch>
            <a:fillRect/>
          </a:stretch>
        </p:blipFill>
        <p:spPr>
          <a:xfrm>
            <a:off x="0" y="685800"/>
            <a:ext cx="4811066" cy="5682504"/>
          </a:xfrm>
          <a:prstGeom prst="rect">
            <a:avLst/>
          </a:prstGeom>
        </p:spPr>
      </p:pic>
      <p:pic>
        <p:nvPicPr>
          <p:cNvPr id="7" name="Picture 6">
            <a:extLst>
              <a:ext uri="{FF2B5EF4-FFF2-40B4-BE49-F238E27FC236}">
                <a16:creationId xmlns:a16="http://schemas.microsoft.com/office/drawing/2014/main" id="{BA8F5EC7-33CC-3068-B73E-B71CD74296EF}"/>
              </a:ext>
            </a:extLst>
          </p:cNvPr>
          <p:cNvPicPr>
            <a:picLocks noChangeAspect="1"/>
          </p:cNvPicPr>
          <p:nvPr/>
        </p:nvPicPr>
        <p:blipFill>
          <a:blip r:embed="rId3"/>
          <a:stretch>
            <a:fillRect/>
          </a:stretch>
        </p:blipFill>
        <p:spPr>
          <a:xfrm>
            <a:off x="4599904" y="527259"/>
            <a:ext cx="4572000" cy="5894236"/>
          </a:xfrm>
          <a:prstGeom prst="rect">
            <a:avLst/>
          </a:prstGeom>
        </p:spPr>
      </p:pic>
    </p:spTree>
    <p:extLst>
      <p:ext uri="{BB962C8B-B14F-4D97-AF65-F5344CB8AC3E}">
        <p14:creationId xmlns:p14="http://schemas.microsoft.com/office/powerpoint/2010/main" val="3461985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EAFD02-364D-4781-9BE1-C693B5F4E217}"/>
              </a:ext>
            </a:extLst>
          </p:cNvPr>
          <p:cNvSpPr>
            <a:spLocks noGrp="1"/>
          </p:cNvSpPr>
          <p:nvPr>
            <p:ph type="title" idx="4294967295"/>
          </p:nvPr>
        </p:nvSpPr>
        <p:spPr>
          <a:xfrm>
            <a:off x="2971800" y="835891"/>
            <a:ext cx="2438400" cy="1066800"/>
          </a:xfrm>
        </p:spPr>
        <p:txBody>
          <a:bodyPr>
            <a:noAutofit/>
          </a:bodyPr>
          <a:lstStyle/>
          <a:p>
            <a:r>
              <a:rPr lang="en-US" sz="6000" b="1" dirty="0"/>
              <a:t>Bunker </a:t>
            </a:r>
            <a:br>
              <a:rPr lang="en-US" sz="6000" b="1" dirty="0"/>
            </a:br>
            <a:r>
              <a:rPr lang="en-US" sz="6000" b="1" dirty="0"/>
              <a:t>Project  </a:t>
            </a:r>
          </a:p>
        </p:txBody>
      </p:sp>
      <p:pic>
        <p:nvPicPr>
          <p:cNvPr id="5" name="Picture 4">
            <a:extLst>
              <a:ext uri="{FF2B5EF4-FFF2-40B4-BE49-F238E27FC236}">
                <a16:creationId xmlns:a16="http://schemas.microsoft.com/office/drawing/2014/main" id="{E5BA0BFB-1155-4B1E-9051-BDA14BE01C68}"/>
              </a:ext>
            </a:extLst>
          </p:cNvPr>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0" y="-2309"/>
            <a:ext cx="2567937" cy="2798840"/>
          </a:xfrm>
          <a:prstGeom prst="rect">
            <a:avLst/>
          </a:prstGeom>
        </p:spPr>
      </p:pic>
      <p:pic>
        <p:nvPicPr>
          <p:cNvPr id="3074" name="1514A1CC-AE3B-4BC1-BB6F-98FFF35B2090" descr="IMG_4090.jpg">
            <a:extLst>
              <a:ext uri="{FF2B5EF4-FFF2-40B4-BE49-F238E27FC236}">
                <a16:creationId xmlns:a16="http://schemas.microsoft.com/office/drawing/2014/main" id="{6E22F038-080D-8500-0C2F-908156765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3200"/>
            <a:ext cx="3104718" cy="413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3C51044E-FAA2-4BE2-BB2D-D11178FA3FBF" descr="IMG_4089.jpg">
            <a:extLst>
              <a:ext uri="{FF2B5EF4-FFF2-40B4-BE49-F238E27FC236}">
                <a16:creationId xmlns:a16="http://schemas.microsoft.com/office/drawing/2014/main" id="{8ACEF781-4D29-F9E5-B6F1-78921CF1B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1222" y="2740891"/>
            <a:ext cx="3104719" cy="413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4333F64E-33E9-45DD-85F4-DA4092A6C3B7" descr="IMG_4092.jpg">
            <a:extLst>
              <a:ext uri="{FF2B5EF4-FFF2-40B4-BE49-F238E27FC236}">
                <a16:creationId xmlns:a16="http://schemas.microsoft.com/office/drawing/2014/main" id="{EA828174-72AA-C4F1-74BA-52639E1EB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9159" y="-2309"/>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44F0166D-33A6-4815-8A28-6E3176F59408" descr="IMG_4088.jpg">
            <a:extLst>
              <a:ext uri="{FF2B5EF4-FFF2-40B4-BE49-F238E27FC236}">
                <a16:creationId xmlns:a16="http://schemas.microsoft.com/office/drawing/2014/main" id="{227769A4-EF2D-7123-1194-8F1AFBEF04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5941" y="2732230"/>
            <a:ext cx="3104720" cy="413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650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FCB9A3-D320-43B9-BFD3-92FA650AE50A}"/>
              </a:ext>
            </a:extLst>
          </p:cNvPr>
          <p:cNvSpPr>
            <a:spLocks noGrp="1"/>
          </p:cNvSpPr>
          <p:nvPr>
            <p:ph idx="4294967295"/>
          </p:nvPr>
        </p:nvSpPr>
        <p:spPr>
          <a:xfrm>
            <a:off x="0" y="1524000"/>
            <a:ext cx="3522899" cy="1295400"/>
          </a:xfrm>
        </p:spPr>
        <p:txBody>
          <a:bodyPr>
            <a:normAutofit fontScale="85000" lnSpcReduction="10000"/>
          </a:bodyPr>
          <a:lstStyle/>
          <a:p>
            <a:pPr lvl="0">
              <a:buClr>
                <a:srgbClr val="2DA2BF"/>
              </a:buClr>
              <a:buFont typeface="Wingdings" panose="05000000000000000000" pitchFamily="2" charset="2"/>
              <a:buChar char="Ø"/>
            </a:pPr>
            <a:r>
              <a:rPr lang="en-US" sz="1800" dirty="0">
                <a:solidFill>
                  <a:prstClr val="black"/>
                </a:solidFill>
              </a:rPr>
              <a:t>May Golf Talk Episode – will be adding a Len Willis Tribute </a:t>
            </a:r>
          </a:p>
          <a:p>
            <a:pPr lvl="0">
              <a:buClr>
                <a:srgbClr val="2DA2BF"/>
              </a:buClr>
              <a:buFont typeface="Wingdings" panose="05000000000000000000" pitchFamily="2" charset="2"/>
              <a:buChar char="Ø"/>
            </a:pPr>
            <a:r>
              <a:rPr lang="en-US" sz="1800" dirty="0">
                <a:solidFill>
                  <a:prstClr val="black"/>
                </a:solidFill>
              </a:rPr>
              <a:t>2</a:t>
            </a:r>
            <a:r>
              <a:rPr lang="en-US" sz="1800" baseline="30000" dirty="0">
                <a:solidFill>
                  <a:prstClr val="black"/>
                </a:solidFill>
              </a:rPr>
              <a:t>nd</a:t>
            </a:r>
            <a:r>
              <a:rPr lang="en-US" sz="1800" dirty="0">
                <a:solidFill>
                  <a:prstClr val="black"/>
                </a:solidFill>
              </a:rPr>
              <a:t> Quarter Newsletter in Production </a:t>
            </a:r>
          </a:p>
          <a:p>
            <a:pPr lvl="0">
              <a:buClr>
                <a:srgbClr val="2DA2BF"/>
              </a:buClr>
              <a:buFont typeface="Wingdings" panose="05000000000000000000" pitchFamily="2" charset="2"/>
              <a:buChar char="Ø"/>
            </a:pPr>
            <a:r>
              <a:rPr lang="en-US" sz="1800" dirty="0">
                <a:solidFill>
                  <a:prstClr val="black"/>
                </a:solidFill>
              </a:rPr>
              <a:t>Golf took over ownership of Website </a:t>
            </a:r>
          </a:p>
          <a:p>
            <a:pPr marL="82296" indent="0">
              <a:buNone/>
            </a:pPr>
            <a:endParaRPr lang="en-US" dirty="0"/>
          </a:p>
        </p:txBody>
      </p:sp>
      <p:sp>
        <p:nvSpPr>
          <p:cNvPr id="3" name="Title 2">
            <a:extLst>
              <a:ext uri="{FF2B5EF4-FFF2-40B4-BE49-F238E27FC236}">
                <a16:creationId xmlns:a16="http://schemas.microsoft.com/office/drawing/2014/main" id="{21D122FF-3DDB-4382-AE2A-0039C0344232}"/>
              </a:ext>
            </a:extLst>
          </p:cNvPr>
          <p:cNvSpPr>
            <a:spLocks noGrp="1"/>
          </p:cNvSpPr>
          <p:nvPr>
            <p:ph type="title" idx="4294967295"/>
          </p:nvPr>
        </p:nvSpPr>
        <p:spPr>
          <a:xfrm>
            <a:off x="-39451" y="381000"/>
            <a:ext cx="3657600" cy="735706"/>
          </a:xfrm>
        </p:spPr>
        <p:txBody>
          <a:bodyPr>
            <a:noAutofit/>
          </a:bodyPr>
          <a:lstStyle/>
          <a:p>
            <a:r>
              <a:rPr lang="en-US" sz="4000" b="1" dirty="0">
                <a:solidFill>
                  <a:srgbClr val="464646"/>
                </a:solidFill>
              </a:rPr>
              <a:t>Golf Marketing-Communications</a:t>
            </a:r>
            <a:endParaRPr lang="en-US" sz="4000" b="1" dirty="0"/>
          </a:p>
        </p:txBody>
      </p:sp>
      <p:pic>
        <p:nvPicPr>
          <p:cNvPr id="4" name="Picture 3">
            <a:extLst>
              <a:ext uri="{FF2B5EF4-FFF2-40B4-BE49-F238E27FC236}">
                <a16:creationId xmlns:a16="http://schemas.microsoft.com/office/drawing/2014/main" id="{642EBC19-5D8F-4BC9-8EFE-B8B634B7AF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00" y="3330559"/>
            <a:ext cx="4581400" cy="3516709"/>
          </a:xfrm>
          <a:prstGeom prst="rect">
            <a:avLst/>
          </a:prstGeom>
        </p:spPr>
      </p:pic>
      <p:pic>
        <p:nvPicPr>
          <p:cNvPr id="5" name="Picture 4">
            <a:extLst>
              <a:ext uri="{FF2B5EF4-FFF2-40B4-BE49-F238E27FC236}">
                <a16:creationId xmlns:a16="http://schemas.microsoft.com/office/drawing/2014/main" id="{BDE23F40-3934-4FE3-9E7C-162CD4CE59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1" y="3330559"/>
            <a:ext cx="4571999" cy="3519152"/>
          </a:xfrm>
          <a:prstGeom prst="rect">
            <a:avLst/>
          </a:prstGeom>
        </p:spPr>
      </p:pic>
      <p:pic>
        <p:nvPicPr>
          <p:cNvPr id="8" name="Picture 7">
            <a:extLst>
              <a:ext uri="{FF2B5EF4-FFF2-40B4-BE49-F238E27FC236}">
                <a16:creationId xmlns:a16="http://schemas.microsoft.com/office/drawing/2014/main" id="{4519BEA9-53D0-EB9A-F2C8-418B0FAAF31F}"/>
              </a:ext>
            </a:extLst>
          </p:cNvPr>
          <p:cNvPicPr>
            <a:picLocks noChangeAspect="1"/>
          </p:cNvPicPr>
          <p:nvPr/>
        </p:nvPicPr>
        <p:blipFill>
          <a:blip r:embed="rId4"/>
          <a:stretch>
            <a:fillRect/>
          </a:stretch>
        </p:blipFill>
        <p:spPr>
          <a:xfrm>
            <a:off x="3522899" y="9465"/>
            <a:ext cx="5562600" cy="3029069"/>
          </a:xfrm>
          <a:prstGeom prst="rect">
            <a:avLst/>
          </a:prstGeom>
        </p:spPr>
      </p:pic>
    </p:spTree>
    <p:extLst>
      <p:ext uri="{BB962C8B-B14F-4D97-AF65-F5344CB8AC3E}">
        <p14:creationId xmlns:p14="http://schemas.microsoft.com/office/powerpoint/2010/main" val="615791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245" name="Rectangle 19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3" name="Picture 3" descr="1119ba8e-4219-40f9-9c91-cb92bf7082d3@namprd17">
            <a:extLst>
              <a:ext uri="{FF2B5EF4-FFF2-40B4-BE49-F238E27FC236}">
                <a16:creationId xmlns:a16="http://schemas.microsoft.com/office/drawing/2014/main" id="{9324D7AF-EBDA-4B69-A817-A5FC0D1958F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1"/>
          <a:stretch/>
        </p:blipFill>
        <p:spPr bwMode="auto">
          <a:xfrm>
            <a:off x="240030" y="320040"/>
            <a:ext cx="8661654" cy="43034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19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4" name="Straight Connector 193">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CE806B8-D0F1-4D41-96D6-8FA365CC967F}"/>
              </a:ext>
            </a:extLst>
          </p:cNvPr>
          <p:cNvSpPr txBox="1"/>
          <p:nvPr/>
        </p:nvSpPr>
        <p:spPr>
          <a:xfrm>
            <a:off x="3284982" y="5009083"/>
            <a:ext cx="5232654" cy="1345997"/>
          </a:xfrm>
          <a:prstGeom prst="rect">
            <a:avLst/>
          </a:prstGeom>
        </p:spPr>
        <p:txBody>
          <a:bodyPr vert="horz" lIns="91440" tIns="45720" rIns="91440" bIns="45720" rtlCol="0" anchor="ctr">
            <a:normAutofit/>
          </a:bodyPr>
          <a:lstStyle/>
          <a:p>
            <a:pPr indent="-228600">
              <a:lnSpc>
                <a:spcPct val="90000"/>
              </a:lnSpc>
              <a:spcBef>
                <a:spcPct val="0"/>
              </a:spcBef>
              <a:spcAft>
                <a:spcPts val="600"/>
              </a:spcAft>
              <a:buFont typeface="Arial" panose="020B0604020202020204" pitchFamily="34" charset="0"/>
              <a:buChar char="•"/>
            </a:pPr>
            <a:r>
              <a:rPr lang="en-US" sz="1500" b="1">
                <a:solidFill>
                  <a:schemeClr val="bg1"/>
                </a:solidFill>
              </a:rPr>
              <a:t>Other business?</a:t>
            </a:r>
          </a:p>
          <a:p>
            <a:pPr indent="-228600">
              <a:lnSpc>
                <a:spcPct val="90000"/>
              </a:lnSpc>
              <a:spcBef>
                <a:spcPct val="0"/>
              </a:spcBef>
              <a:spcAft>
                <a:spcPts val="600"/>
              </a:spcAft>
              <a:buFont typeface="Arial" panose="020B0604020202020204" pitchFamily="34" charset="0"/>
              <a:buChar char="•"/>
            </a:pPr>
            <a:r>
              <a:rPr lang="en-US" sz="1500" b="1">
                <a:solidFill>
                  <a:schemeClr val="bg1"/>
                </a:solidFill>
              </a:rPr>
              <a:t>Any questions? </a:t>
            </a:r>
          </a:p>
          <a:p>
            <a:pPr indent="-228600">
              <a:lnSpc>
                <a:spcPct val="90000"/>
              </a:lnSpc>
              <a:spcBef>
                <a:spcPct val="0"/>
              </a:spcBef>
              <a:spcAft>
                <a:spcPts val="600"/>
              </a:spcAft>
              <a:buFont typeface="Arial" panose="020B0604020202020204" pitchFamily="34" charset="0"/>
              <a:buChar char="•"/>
            </a:pPr>
            <a:r>
              <a:rPr lang="en-US" sz="1500" b="1">
                <a:solidFill>
                  <a:schemeClr val="bg1"/>
                </a:solidFill>
              </a:rPr>
              <a:t>Thank you for all your support for Golf in Tellico Village! </a:t>
            </a:r>
          </a:p>
        </p:txBody>
      </p:sp>
      <p:sp>
        <p:nvSpPr>
          <p:cNvPr id="3" name="TextBox 2">
            <a:extLst>
              <a:ext uri="{FF2B5EF4-FFF2-40B4-BE49-F238E27FC236}">
                <a16:creationId xmlns:a16="http://schemas.microsoft.com/office/drawing/2014/main" id="{68D91494-5B68-44C3-AE8C-280421C3E5B7}"/>
              </a:ext>
            </a:extLst>
          </p:cNvPr>
          <p:cNvSpPr txBox="1"/>
          <p:nvPr/>
        </p:nvSpPr>
        <p:spPr>
          <a:xfrm>
            <a:off x="880258" y="381000"/>
            <a:ext cx="7501742"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16844098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76200"/>
            <a:ext cx="8382000" cy="646331"/>
          </a:xfrm>
        </p:spPr>
        <p:txBody>
          <a:bodyPr>
            <a:normAutofit fontScale="90000"/>
          </a:bodyPr>
          <a:lstStyle/>
          <a:p>
            <a:pPr algn="ctr"/>
            <a:r>
              <a:rPr lang="en-US" dirty="0"/>
              <a:t>Rounds Report – April 2022</a:t>
            </a:r>
          </a:p>
        </p:txBody>
      </p:sp>
      <p:sp>
        <p:nvSpPr>
          <p:cNvPr id="4" name="TextBox 3">
            <a:extLst>
              <a:ext uri="{FF2B5EF4-FFF2-40B4-BE49-F238E27FC236}">
                <a16:creationId xmlns:a16="http://schemas.microsoft.com/office/drawing/2014/main" id="{FE9FCAFA-DBC4-4CC7-9A89-2B072969091B}"/>
              </a:ext>
            </a:extLst>
          </p:cNvPr>
          <p:cNvSpPr txBox="1"/>
          <p:nvPr/>
        </p:nvSpPr>
        <p:spPr>
          <a:xfrm>
            <a:off x="188307" y="609600"/>
            <a:ext cx="8572500" cy="1200329"/>
          </a:xfrm>
          <a:prstGeom prst="rect">
            <a:avLst/>
          </a:prstGeom>
          <a:noFill/>
        </p:spPr>
        <p:txBody>
          <a:bodyPr wrap="square" rtlCol="0">
            <a:spAutoFit/>
          </a:bodyPr>
          <a:lstStyle/>
          <a:p>
            <a:pPr marL="0" marR="0">
              <a:spcBef>
                <a:spcPts val="0"/>
              </a:spcBef>
              <a:spcAft>
                <a:spcPts val="0"/>
              </a:spcAft>
            </a:pPr>
            <a:r>
              <a:rPr lang="en-US" dirty="0">
                <a:latin typeface="Calibri" panose="020F0502020204030204" pitchFamily="34" charset="0"/>
                <a:ea typeface="Calibri" panose="020F0502020204030204" pitchFamily="34" charset="0"/>
              </a:rPr>
              <a:t>April in 2021 was unusually dry with only 5 rain events and a total of only 1.45”. This April had 8 rain events and a total of 3.38”. Temperatures overall were below average, and we had more days with high wind that I can ever remember. The weather extremes led to 2 unplayable days and 8 days total that were impacted by weather. </a:t>
            </a:r>
            <a:endParaRPr lang="en-US" sz="1800" dirty="0">
              <a:effectLst/>
              <a:latin typeface="Calibri" panose="020F0502020204030204" pitchFamily="34" charset="0"/>
              <a:ea typeface="Calibri" panose="020F0502020204030204" pitchFamily="34" charset="0"/>
            </a:endParaRPr>
          </a:p>
        </p:txBody>
      </p:sp>
      <p:pic>
        <p:nvPicPr>
          <p:cNvPr id="6" name="Picture 5">
            <a:extLst>
              <a:ext uri="{FF2B5EF4-FFF2-40B4-BE49-F238E27FC236}">
                <a16:creationId xmlns:a16="http://schemas.microsoft.com/office/drawing/2014/main" id="{086B8F3D-8DE9-6B75-483C-C4DFA33F2215}"/>
              </a:ext>
            </a:extLst>
          </p:cNvPr>
          <p:cNvPicPr>
            <a:picLocks noChangeAspect="1"/>
          </p:cNvPicPr>
          <p:nvPr/>
        </p:nvPicPr>
        <p:blipFill>
          <a:blip r:embed="rId2"/>
          <a:stretch>
            <a:fillRect/>
          </a:stretch>
        </p:blipFill>
        <p:spPr>
          <a:xfrm>
            <a:off x="1041153" y="1981200"/>
            <a:ext cx="7061694" cy="38862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BFE92-32E2-45A4-B825-613B60F250FE}"/>
              </a:ext>
            </a:extLst>
          </p:cNvPr>
          <p:cNvSpPr>
            <a:spLocks noGrp="1"/>
          </p:cNvSpPr>
          <p:nvPr>
            <p:ph type="title"/>
          </p:nvPr>
        </p:nvSpPr>
        <p:spPr>
          <a:xfrm>
            <a:off x="-2146" y="76200"/>
            <a:ext cx="9144000" cy="1143000"/>
          </a:xfrm>
        </p:spPr>
        <p:txBody>
          <a:bodyPr>
            <a:normAutofit/>
          </a:bodyPr>
          <a:lstStyle/>
          <a:p>
            <a:r>
              <a:rPr lang="en-US" sz="3200" dirty="0"/>
              <a:t>Unlimited Package Update</a:t>
            </a:r>
          </a:p>
        </p:txBody>
      </p:sp>
      <p:pic>
        <p:nvPicPr>
          <p:cNvPr id="7" name="Content Placeholder 6">
            <a:extLst>
              <a:ext uri="{FF2B5EF4-FFF2-40B4-BE49-F238E27FC236}">
                <a16:creationId xmlns:a16="http://schemas.microsoft.com/office/drawing/2014/main" id="{CA576632-3260-4B05-BE46-BD93A8F6D943}"/>
              </a:ext>
            </a:extLst>
          </p:cNvPr>
          <p:cNvPicPr>
            <a:picLocks noGrp="1" noChangeAspect="1"/>
          </p:cNvPicPr>
          <p:nvPr>
            <p:ph idx="1"/>
          </p:nvPr>
        </p:nvPicPr>
        <p:blipFill>
          <a:blip r:embed="rId2"/>
          <a:stretch>
            <a:fillRect/>
          </a:stretch>
        </p:blipFill>
        <p:spPr>
          <a:xfrm>
            <a:off x="1368260" y="1696138"/>
            <a:ext cx="6407479" cy="4095961"/>
          </a:xfrm>
        </p:spPr>
      </p:pic>
    </p:spTree>
    <p:extLst>
      <p:ext uri="{BB962C8B-B14F-4D97-AF65-F5344CB8AC3E}">
        <p14:creationId xmlns:p14="http://schemas.microsoft.com/office/powerpoint/2010/main" val="2397099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04800" y="82110"/>
            <a:ext cx="8458200" cy="603690"/>
          </a:xfrm>
        </p:spPr>
        <p:txBody>
          <a:bodyPr>
            <a:normAutofit fontScale="90000"/>
          </a:bodyPr>
          <a:lstStyle/>
          <a:p>
            <a:pPr algn="ctr"/>
            <a:r>
              <a:rPr lang="en-US" dirty="0"/>
              <a:t>Financial Report – April 2022</a:t>
            </a:r>
          </a:p>
        </p:txBody>
      </p:sp>
      <p:sp>
        <p:nvSpPr>
          <p:cNvPr id="9" name="TextBox 8">
            <a:extLst>
              <a:ext uri="{FF2B5EF4-FFF2-40B4-BE49-F238E27FC236}">
                <a16:creationId xmlns:a16="http://schemas.microsoft.com/office/drawing/2014/main" id="{7F5D3A15-3495-4A9D-A93B-E608B77D1643}"/>
              </a:ext>
            </a:extLst>
          </p:cNvPr>
          <p:cNvSpPr txBox="1"/>
          <p:nvPr/>
        </p:nvSpPr>
        <p:spPr>
          <a:xfrm>
            <a:off x="1143000" y="1417638"/>
            <a:ext cx="6858000" cy="369332"/>
          </a:xfrm>
          <a:prstGeom prst="rect">
            <a:avLst/>
          </a:prstGeom>
          <a:noFill/>
        </p:spPr>
        <p:txBody>
          <a:bodyPr wrap="square" rtlCol="0">
            <a:spAutoFit/>
          </a:bodyPr>
          <a:lstStyle/>
          <a:p>
            <a:pPr algn="ctr"/>
            <a:endParaRPr lang="en-US" dirty="0"/>
          </a:p>
        </p:txBody>
      </p:sp>
      <p:pic>
        <p:nvPicPr>
          <p:cNvPr id="7" name="Picture 6">
            <a:extLst>
              <a:ext uri="{FF2B5EF4-FFF2-40B4-BE49-F238E27FC236}">
                <a16:creationId xmlns:a16="http://schemas.microsoft.com/office/drawing/2014/main" id="{059CDBAA-F2F2-64C9-A107-36071D98D80C}"/>
              </a:ext>
            </a:extLst>
          </p:cNvPr>
          <p:cNvPicPr>
            <a:picLocks noChangeAspect="1"/>
          </p:cNvPicPr>
          <p:nvPr/>
        </p:nvPicPr>
        <p:blipFill>
          <a:blip r:embed="rId2"/>
          <a:stretch>
            <a:fillRect/>
          </a:stretch>
        </p:blipFill>
        <p:spPr>
          <a:xfrm>
            <a:off x="1239743" y="1143000"/>
            <a:ext cx="6664514" cy="404767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BF855-FD2D-43F7-AA29-EAD81A2DE49A}"/>
              </a:ext>
            </a:extLst>
          </p:cNvPr>
          <p:cNvSpPr>
            <a:spLocks noGrp="1"/>
          </p:cNvSpPr>
          <p:nvPr>
            <p:ph type="title" idx="4294967295"/>
          </p:nvPr>
        </p:nvSpPr>
        <p:spPr>
          <a:xfrm>
            <a:off x="914400" y="-152400"/>
            <a:ext cx="8229600" cy="1143000"/>
          </a:xfrm>
        </p:spPr>
        <p:txBody>
          <a:bodyPr/>
          <a:lstStyle/>
          <a:p>
            <a:r>
              <a:rPr lang="en-US" dirty="0">
                <a:latin typeface="Lucida Sans Unicode" panose="020B0602030504020204" pitchFamily="34" charset="0"/>
                <a:cs typeface="Lucida Sans Unicode" panose="020B0602030504020204" pitchFamily="34" charset="0"/>
              </a:rPr>
              <a:t>Golf LRIP-Capital for 2022 </a:t>
            </a:r>
          </a:p>
        </p:txBody>
      </p:sp>
      <p:pic>
        <p:nvPicPr>
          <p:cNvPr id="6" name="Picture 5">
            <a:extLst>
              <a:ext uri="{FF2B5EF4-FFF2-40B4-BE49-F238E27FC236}">
                <a16:creationId xmlns:a16="http://schemas.microsoft.com/office/drawing/2014/main" id="{5BC670DD-4B97-42FE-38D5-B0B30A2643E8}"/>
              </a:ext>
            </a:extLst>
          </p:cNvPr>
          <p:cNvPicPr>
            <a:picLocks noChangeAspect="1"/>
          </p:cNvPicPr>
          <p:nvPr/>
        </p:nvPicPr>
        <p:blipFill>
          <a:blip r:embed="rId2"/>
          <a:stretch>
            <a:fillRect/>
          </a:stretch>
        </p:blipFill>
        <p:spPr>
          <a:xfrm>
            <a:off x="314106" y="1377844"/>
            <a:ext cx="8515788" cy="4102311"/>
          </a:xfrm>
          <a:prstGeom prst="rect">
            <a:avLst/>
          </a:prstGeom>
        </p:spPr>
      </p:pic>
    </p:spTree>
    <p:extLst>
      <p:ext uri="{BB962C8B-B14F-4D97-AF65-F5344CB8AC3E}">
        <p14:creationId xmlns:p14="http://schemas.microsoft.com/office/powerpoint/2010/main" val="1248182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57250"/>
            <a:ext cx="6858000" cy="685800"/>
          </a:xfrm>
        </p:spPr>
        <p:txBody>
          <a:bodyPr>
            <a:noAutofit/>
          </a:bodyPr>
          <a:lstStyle/>
          <a:p>
            <a:pPr algn="ctr"/>
            <a:r>
              <a:rPr lang="en-US" sz="2100" b="1" u="sng" dirty="0"/>
              <a:t>2022 Capital Project Funding Request – Super 600</a:t>
            </a:r>
            <a:endParaRPr lang="en-US" sz="2100" u="sng" dirty="0"/>
          </a:p>
        </p:txBody>
      </p:sp>
      <p:sp>
        <p:nvSpPr>
          <p:cNvPr id="18435" name="Subtitle 2"/>
          <p:cNvSpPr>
            <a:spLocks noGrp="1"/>
          </p:cNvSpPr>
          <p:nvPr>
            <p:ph idx="1"/>
          </p:nvPr>
        </p:nvSpPr>
        <p:spPr>
          <a:xfrm>
            <a:off x="1371600" y="1428750"/>
            <a:ext cx="6400800" cy="4572000"/>
          </a:xfrm>
        </p:spPr>
        <p:txBody>
          <a:bodyPr>
            <a:normAutofit fontScale="62500" lnSpcReduction="20000"/>
          </a:bodyPr>
          <a:lstStyle/>
          <a:p>
            <a:r>
              <a:rPr lang="en-US" dirty="0"/>
              <a:t>Project Description: </a:t>
            </a:r>
            <a:r>
              <a:rPr lang="en-US" dirty="0" err="1"/>
              <a:t>Wiedenmann</a:t>
            </a:r>
            <a:r>
              <a:rPr lang="en-US" dirty="0"/>
              <a:t> Super 600 for shared use by </a:t>
            </a:r>
            <a:r>
              <a:rPr lang="en-US" dirty="0" err="1"/>
              <a:t>Kahite</a:t>
            </a:r>
            <a:r>
              <a:rPr lang="en-US" dirty="0"/>
              <a:t>, </a:t>
            </a:r>
            <a:r>
              <a:rPr lang="en-US" dirty="0" err="1"/>
              <a:t>Tanasi</a:t>
            </a:r>
            <a:r>
              <a:rPr lang="en-US" dirty="0"/>
              <a:t>, and Toqua</a:t>
            </a:r>
          </a:p>
          <a:p>
            <a:r>
              <a:rPr lang="en-US" dirty="0"/>
              <a:t>Manager:  Jon North/Tyler Thies</a:t>
            </a:r>
          </a:p>
          <a:p>
            <a:r>
              <a:rPr lang="en-US" dirty="0"/>
              <a:t>Budget Amount:    $ 50,000 </a:t>
            </a:r>
          </a:p>
          <a:p>
            <a:r>
              <a:rPr lang="en-US" dirty="0"/>
              <a:t>Request Amount:  $52,695.44</a:t>
            </a:r>
          </a:p>
          <a:p>
            <a:r>
              <a:rPr lang="en-US" dirty="0"/>
              <a:t>Source of Funds:  Operating Cash</a:t>
            </a:r>
          </a:p>
          <a:p>
            <a:r>
              <a:rPr lang="en-US" dirty="0"/>
              <a:t>Finance Advisory Committee Approval?   TBD</a:t>
            </a:r>
          </a:p>
          <a:p>
            <a:r>
              <a:rPr lang="en-US" dirty="0"/>
              <a:t>Project Justification: A multi-function pull behind machine that can core collect, </a:t>
            </a:r>
            <a:r>
              <a:rPr lang="en-US" dirty="0" err="1"/>
              <a:t>verticut</a:t>
            </a:r>
            <a:r>
              <a:rPr lang="en-US" dirty="0"/>
              <a:t>, </a:t>
            </a:r>
            <a:r>
              <a:rPr lang="en-US" dirty="0" err="1"/>
              <a:t>fraze</a:t>
            </a:r>
            <a:r>
              <a:rPr lang="en-US" dirty="0"/>
              <a:t> mow, collect leaves/debris and more.  This machine will allow for more cultivation processes to be performed on tees, fairways, and roughs at all three courses and greatly speed up cleanup efforts after large storms and during leaf season in the fall.</a:t>
            </a:r>
          </a:p>
          <a:p>
            <a:r>
              <a:rPr lang="en-US" dirty="0"/>
              <a:t>Sole Source Bid from  Greenville 	        $52,695.44	</a:t>
            </a:r>
          </a:p>
          <a:p>
            <a:r>
              <a:rPr lang="en-US" dirty="0"/>
              <a:t>Requested Board of Directors Action: Approve request for purchase and funding from the Operating Cash.</a:t>
            </a:r>
            <a:endParaRPr lang="en-US" sz="1519" dirty="0">
              <a:solidFill>
                <a:prstClr val="black"/>
              </a:solidFill>
            </a:endParaRPr>
          </a:p>
        </p:txBody>
      </p:sp>
    </p:spTree>
    <p:extLst>
      <p:ext uri="{BB962C8B-B14F-4D97-AF65-F5344CB8AC3E}">
        <p14:creationId xmlns:p14="http://schemas.microsoft.com/office/powerpoint/2010/main" val="2809353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3B0580-1A92-4AF6-ABF5-1CFBEA9939C0}"/>
              </a:ext>
            </a:extLst>
          </p:cNvPr>
          <p:cNvPicPr>
            <a:picLocks noChangeAspect="1"/>
          </p:cNvPicPr>
          <p:nvPr/>
        </p:nvPicPr>
        <p:blipFill>
          <a:blip r:embed="rId2"/>
          <a:stretch>
            <a:fillRect/>
          </a:stretch>
        </p:blipFill>
        <p:spPr>
          <a:xfrm>
            <a:off x="662104" y="857250"/>
            <a:ext cx="7819793" cy="5143500"/>
          </a:xfrm>
          <a:prstGeom prst="rect">
            <a:avLst/>
          </a:prstGeom>
        </p:spPr>
      </p:pic>
    </p:spTree>
    <p:extLst>
      <p:ext uri="{BB962C8B-B14F-4D97-AF65-F5344CB8AC3E}">
        <p14:creationId xmlns:p14="http://schemas.microsoft.com/office/powerpoint/2010/main" val="42273719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27076</TotalTime>
  <Words>1552</Words>
  <Application>Microsoft Office PowerPoint</Application>
  <PresentationFormat>On-screen Show (4:3)</PresentationFormat>
  <Paragraphs>175</Paragraphs>
  <Slides>32</Slides>
  <Notes>2</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32</vt:i4>
      </vt:variant>
    </vt:vector>
  </HeadingPairs>
  <TitlesOfParts>
    <vt:vector size="48" baseType="lpstr">
      <vt:lpstr>Arial</vt:lpstr>
      <vt:lpstr>Calibri</vt:lpstr>
      <vt:lpstr>Calibri Light</vt:lpstr>
      <vt:lpstr>Courier New</vt:lpstr>
      <vt:lpstr>Lucida Sans Unicode</vt:lpstr>
      <vt:lpstr>Symbol</vt:lpstr>
      <vt:lpstr>Verdana</vt:lpstr>
      <vt:lpstr>Wingdings</vt:lpstr>
      <vt:lpstr>Wingdings 2</vt:lpstr>
      <vt:lpstr>Wingdings 3</vt:lpstr>
      <vt:lpstr>Concourse</vt:lpstr>
      <vt:lpstr>Office Theme</vt:lpstr>
      <vt:lpstr>Concourse</vt:lpstr>
      <vt:lpstr>1_Office Theme</vt:lpstr>
      <vt:lpstr>1_Office Theme</vt:lpstr>
      <vt:lpstr>Office Theme</vt:lpstr>
      <vt:lpstr>Tellico Village Golf</vt:lpstr>
      <vt:lpstr>Agenda</vt:lpstr>
      <vt:lpstr>Approval of April Minutes </vt:lpstr>
      <vt:lpstr>Rounds Report – April 2022</vt:lpstr>
      <vt:lpstr>Unlimited Package Update</vt:lpstr>
      <vt:lpstr>Financial Report – April 2022</vt:lpstr>
      <vt:lpstr>Golf LRIP-Capital for 2022 </vt:lpstr>
      <vt:lpstr>2022 Capital Project Funding Request – Super 600</vt:lpstr>
      <vt:lpstr>PowerPoint Presentation</vt:lpstr>
      <vt:lpstr>LRPAC Survey – Shaping the Future of Tellico Village Golf </vt:lpstr>
      <vt:lpstr>PowerPoint Presentation</vt:lpstr>
      <vt:lpstr>Golf Advisory Committee </vt:lpstr>
      <vt:lpstr>Golf Advisory Committee </vt:lpstr>
      <vt:lpstr>Golf Operations Updates</vt:lpstr>
      <vt:lpstr>PowerPoint Presentation</vt:lpstr>
      <vt:lpstr>PowerPoint Presentation</vt:lpstr>
      <vt:lpstr>PowerPoint Presentation</vt:lpstr>
      <vt:lpstr>Golf Cart Policies and Standards </vt:lpstr>
      <vt:lpstr>Golf Calendar Highlights</vt:lpstr>
      <vt:lpstr>PowerPoint Presentation</vt:lpstr>
      <vt:lpstr>PowerPoint Presentation</vt:lpstr>
      <vt:lpstr>PowerPoint Presentation</vt:lpstr>
      <vt:lpstr>Golf Course Updates</vt:lpstr>
      <vt:lpstr>Course Updates </vt:lpstr>
      <vt:lpstr>PowerPoint Presentation</vt:lpstr>
      <vt:lpstr>Record Traffic – increased cart traffic has led in an increase in spring dead spot and mini-ring in concentrated wear areas. These areas will all receive additional cultural measures and fertilizer inputs to expedite the healing process. The grow-in process will require controlling cart traffic as well.  </vt:lpstr>
      <vt:lpstr>Course Updates </vt:lpstr>
      <vt:lpstr>PowerPoint Presentation</vt:lpstr>
      <vt:lpstr>Course Updates </vt:lpstr>
      <vt:lpstr>Bunker  Project  </vt:lpstr>
      <vt:lpstr>Golf Marketing-Communications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Tellico Village Golf</dc:title>
  <dc:creator>Chris Sykes</dc:creator>
  <cp:lastModifiedBy>Lucas Forstrom</cp:lastModifiedBy>
  <cp:revision>88</cp:revision>
  <cp:lastPrinted>2022-05-16T14:44:11Z</cp:lastPrinted>
  <dcterms:created xsi:type="dcterms:W3CDTF">2021-02-05T15:53:38Z</dcterms:created>
  <dcterms:modified xsi:type="dcterms:W3CDTF">2022-05-18T12:45:17Z</dcterms:modified>
</cp:coreProperties>
</file>