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 id="2147483874" r:id="rId2"/>
    <p:sldMasterId id="2147483684" r:id="rId3"/>
    <p:sldMasterId id="2147483888" r:id="rId4"/>
    <p:sldMasterId id="2147483672" r:id="rId5"/>
  </p:sldMasterIdLst>
  <p:notesMasterIdLst>
    <p:notesMasterId r:id="rId32"/>
  </p:notesMasterIdLst>
  <p:sldIdLst>
    <p:sldId id="446" r:id="rId6"/>
    <p:sldId id="332" r:id="rId7"/>
    <p:sldId id="334" r:id="rId8"/>
    <p:sldId id="554" r:id="rId9"/>
    <p:sldId id="398" r:id="rId10"/>
    <p:sldId id="559" r:id="rId11"/>
    <p:sldId id="688" r:id="rId12"/>
    <p:sldId id="648" r:id="rId13"/>
    <p:sldId id="672" r:id="rId14"/>
    <p:sldId id="549" r:id="rId15"/>
    <p:sldId id="560" r:id="rId16"/>
    <p:sldId id="457" r:id="rId17"/>
    <p:sldId id="695" r:id="rId18"/>
    <p:sldId id="687" r:id="rId19"/>
    <p:sldId id="480" r:id="rId20"/>
    <p:sldId id="689" r:id="rId21"/>
    <p:sldId id="690" r:id="rId22"/>
    <p:sldId id="691" r:id="rId23"/>
    <p:sldId id="693" r:id="rId24"/>
    <p:sldId id="694" r:id="rId25"/>
    <p:sldId id="458" r:id="rId26"/>
    <p:sldId id="612" r:id="rId27"/>
    <p:sldId id="613" r:id="rId28"/>
    <p:sldId id="614" r:id="rId29"/>
    <p:sldId id="551" r:id="rId30"/>
    <p:sldId id="45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99" d="100"/>
          <a:sy n="99" d="100"/>
        </p:scale>
        <p:origin x="2228"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3167" tIns="46585" rIns="93167" bIns="46585" rtlCol="0"/>
          <a:lstStyle>
            <a:lvl1pPr algn="r">
              <a:defRPr sz="1200"/>
            </a:lvl1pPr>
          </a:lstStyle>
          <a:p>
            <a:fld id="{DC0F1A76-0C60-408A-AB43-0BDFBFB3AFA9}" type="datetimeFigureOut">
              <a:rPr lang="en-US" smtClean="0"/>
              <a:pPr/>
              <a:t>7/9/2022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67" tIns="46585" rIns="93167" bIns="465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1"/>
          </a:xfrm>
          <a:prstGeom prst="rect">
            <a:avLst/>
          </a:prstGeom>
        </p:spPr>
        <p:txBody>
          <a:bodyPr vert="horz" lIns="93167" tIns="46585" rIns="93167"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7" tIns="46585" rIns="93167" bIns="46585" rtlCol="0" anchor="b"/>
          <a:lstStyle>
            <a:lvl1pPr algn="r">
              <a:defRPr sz="1200"/>
            </a:lvl1pPr>
          </a:lstStyle>
          <a:p>
            <a:fld id="{BAE07253-CC4B-4DE4-9499-5EF26F1055A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A6B7E0-6F7B-4C03-A030-1FF9A8A22AF3}" type="slidenum">
              <a:rPr lang="en-US" smtClean="0"/>
              <a:t>8</a:t>
            </a:fld>
            <a:endParaRPr lang="en-US"/>
          </a:p>
        </p:txBody>
      </p:sp>
    </p:spTree>
    <p:extLst>
      <p:ext uri="{BB962C8B-B14F-4D97-AF65-F5344CB8AC3E}">
        <p14:creationId xmlns:p14="http://schemas.microsoft.com/office/powerpoint/2010/main" val="1135286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499D80-FF7D-4A9D-8961-0C3D6CF8F5F2}" type="datetimeFigureOut">
              <a:rPr lang="en-US" smtClean="0"/>
              <a:pPr/>
              <a:t>7/9/2022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789957-36C0-4B06-8DE8-0E153DA3DDF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4D164-96C7-42A8-9034-B27D8FF6BC14}"/>
              </a:ext>
            </a:extLst>
          </p:cNvPr>
          <p:cNvSpPr>
            <a:spLocks noGrp="1"/>
          </p:cNvSpPr>
          <p:nvPr>
            <p:ph type="dt" sz="half" idx="10"/>
          </p:nvPr>
        </p:nvSpPr>
        <p:spPr/>
        <p:txBody>
          <a:bodyPr/>
          <a:lstStyle/>
          <a:p>
            <a:fld id="{EFD03F21-9CE8-414A-8C64-AE2E1C34EBEC}" type="datetimeFigureOut">
              <a:rPr lang="en-US" smtClean="0"/>
              <a:t>7/9/2022</a:t>
            </a:fld>
            <a:endParaRPr lang="en-US" dirty="0"/>
          </a:p>
        </p:txBody>
      </p:sp>
      <p:sp>
        <p:nvSpPr>
          <p:cNvPr id="3" name="Footer Placeholder 2">
            <a:extLst>
              <a:ext uri="{FF2B5EF4-FFF2-40B4-BE49-F238E27FC236}">
                <a16:creationId xmlns:a16="http://schemas.microsoft.com/office/drawing/2014/main" id="{63722655-062A-4155-84EF-717687B61E0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9245780-96F5-4C9E-A3CE-60778B7807CA}"/>
              </a:ext>
            </a:extLst>
          </p:cNvPr>
          <p:cNvSpPr>
            <a:spLocks noGrp="1"/>
          </p:cNvSpPr>
          <p:nvPr>
            <p:ph type="sldNum" sz="quarter" idx="12"/>
          </p:nvPr>
        </p:nvSpPr>
        <p:spPr/>
        <p:txBody>
          <a:bodyPr/>
          <a:lstStyle/>
          <a:p>
            <a:fld id="{C967ACB7-7CAE-4D21-88C6-5DBF6FF2473A}" type="slidenum">
              <a:rPr lang="en-US" smtClean="0"/>
              <a:t>‹#›</a:t>
            </a:fld>
            <a:endParaRPr lang="en-US" dirty="0"/>
          </a:p>
        </p:txBody>
      </p:sp>
    </p:spTree>
    <p:extLst>
      <p:ext uri="{BB962C8B-B14F-4D97-AF65-F5344CB8AC3E}">
        <p14:creationId xmlns:p14="http://schemas.microsoft.com/office/powerpoint/2010/main" val="33951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8AF-A2B3-4A8A-A1B5-CD3A2D11E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8F0BF-4C16-4057-AABC-A4F7C44A9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83986-38C4-47DA-9F15-D88BB98EA2F2}"/>
              </a:ext>
            </a:extLst>
          </p:cNvPr>
          <p:cNvSpPr>
            <a:spLocks noGrp="1"/>
          </p:cNvSpPr>
          <p:nvPr>
            <p:ph type="dt" sz="half" idx="10"/>
          </p:nvPr>
        </p:nvSpPr>
        <p:spPr/>
        <p:txBody>
          <a:bodyPr/>
          <a:lstStyle/>
          <a:p>
            <a:fld id="{EFD03F21-9CE8-414A-8C64-AE2E1C34EBEC}" type="datetimeFigureOut">
              <a:rPr lang="en-US" smtClean="0"/>
              <a:t>7/9/2022</a:t>
            </a:fld>
            <a:endParaRPr lang="en-US" dirty="0"/>
          </a:p>
        </p:txBody>
      </p:sp>
      <p:sp>
        <p:nvSpPr>
          <p:cNvPr id="5" name="Footer Placeholder 4">
            <a:extLst>
              <a:ext uri="{FF2B5EF4-FFF2-40B4-BE49-F238E27FC236}">
                <a16:creationId xmlns:a16="http://schemas.microsoft.com/office/drawing/2014/main" id="{C83A398F-5823-4347-9534-6F48127F12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6617CF-E1A3-4BEA-BBED-5CA74D79164C}"/>
              </a:ext>
            </a:extLst>
          </p:cNvPr>
          <p:cNvSpPr>
            <a:spLocks noGrp="1"/>
          </p:cNvSpPr>
          <p:nvPr>
            <p:ph type="sldNum" sz="quarter" idx="12"/>
          </p:nvPr>
        </p:nvSpPr>
        <p:spPr/>
        <p:txBody>
          <a:bodyPr/>
          <a:lstStyle/>
          <a:p>
            <a:fld id="{C967ACB7-7CAE-4D21-88C6-5DBF6FF2473A}" type="slidenum">
              <a:rPr lang="en-US" smtClean="0"/>
              <a:t>‹#›</a:t>
            </a:fld>
            <a:endParaRPr lang="en-US" dirty="0"/>
          </a:p>
        </p:txBody>
      </p:sp>
    </p:spTree>
    <p:extLst>
      <p:ext uri="{BB962C8B-B14F-4D97-AF65-F5344CB8AC3E}">
        <p14:creationId xmlns:p14="http://schemas.microsoft.com/office/powerpoint/2010/main" val="243902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2F68-55F1-4628-A0F9-3ECE22C3B92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440D886-3355-42D9-8E9A-13E886B5D7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EAB87DF-B8DE-4173-AA4B-7C859C135786}"/>
              </a:ext>
            </a:extLst>
          </p:cNvPr>
          <p:cNvSpPr>
            <a:spLocks noGrp="1"/>
          </p:cNvSpPr>
          <p:nvPr>
            <p:ph type="dt" sz="half" idx="10"/>
          </p:nvPr>
        </p:nvSpPr>
        <p:spPr/>
        <p:txBody>
          <a:bodyPr/>
          <a:lstStyle/>
          <a:p>
            <a:fld id="{EFD03F21-9CE8-414A-8C64-AE2E1C34EBEC}" type="datetimeFigureOut">
              <a:rPr lang="en-US" smtClean="0"/>
              <a:t>7/9/2022</a:t>
            </a:fld>
            <a:endParaRPr lang="en-US" dirty="0"/>
          </a:p>
        </p:txBody>
      </p:sp>
      <p:sp>
        <p:nvSpPr>
          <p:cNvPr id="5" name="Footer Placeholder 4">
            <a:extLst>
              <a:ext uri="{FF2B5EF4-FFF2-40B4-BE49-F238E27FC236}">
                <a16:creationId xmlns:a16="http://schemas.microsoft.com/office/drawing/2014/main" id="{BF75D3DD-B530-43BF-BF5B-710D478C6D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673B3B-361F-469B-8B47-DA98E30506FD}"/>
              </a:ext>
            </a:extLst>
          </p:cNvPr>
          <p:cNvSpPr>
            <a:spLocks noGrp="1"/>
          </p:cNvSpPr>
          <p:nvPr>
            <p:ph type="sldNum" sz="quarter" idx="12"/>
          </p:nvPr>
        </p:nvSpPr>
        <p:spPr/>
        <p:txBody>
          <a:bodyPr/>
          <a:lstStyle/>
          <a:p>
            <a:fld id="{C967ACB7-7CAE-4D21-88C6-5DBF6FF2473A}" type="slidenum">
              <a:rPr lang="en-US" smtClean="0"/>
              <a:t>‹#›</a:t>
            </a:fld>
            <a:endParaRPr lang="en-US" dirty="0"/>
          </a:p>
        </p:txBody>
      </p:sp>
    </p:spTree>
    <p:extLst>
      <p:ext uri="{BB962C8B-B14F-4D97-AF65-F5344CB8AC3E}">
        <p14:creationId xmlns:p14="http://schemas.microsoft.com/office/powerpoint/2010/main" val="303480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00647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sz="2800"/>
              <a:t>Subtitle</a:t>
            </a:r>
            <a:endParaRPr lang="en-US"/>
          </a:p>
        </p:txBody>
      </p:sp>
      <p:sp>
        <p:nvSpPr>
          <p:cNvPr id="3" name="Content Placeholder 2"/>
          <p:cNvSpPr>
            <a:spLocks noGrp="1"/>
          </p:cNvSpPr>
          <p:nvPr>
            <p:ph sz="half" idx="1"/>
          </p:nvPr>
        </p:nvSpPr>
        <p:spPr>
          <a:xfrm>
            <a:off x="628650" y="1825625"/>
            <a:ext cx="3886200" cy="435133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6" name="Footer Placeholder 5"/>
          <p:cNvSpPr>
            <a:spLocks noGrp="1"/>
          </p:cNvSpPr>
          <p:nvPr>
            <p:ph type="ftr" sz="quarter" idx="11"/>
          </p:nvPr>
        </p:nvSpPr>
        <p:spPr>
          <a:xfrm>
            <a:off x="3028950" y="6481012"/>
            <a:ext cx="3371850" cy="236454"/>
          </a:xfrm>
        </p:spPr>
        <p:txBody>
          <a:bodyPr/>
          <a:lstStyle>
            <a:lvl1pPr>
              <a:defRPr>
                <a:latin typeface="Arial" panose="020B0604020202020204" pitchFamily="34" charset="0"/>
                <a:cs typeface="Arial" panose="020B0604020202020204" pitchFamily="34" charset="0"/>
              </a:defRPr>
            </a:lvl1pPr>
          </a:lstStyle>
          <a:p>
            <a:r>
              <a:rPr lang="en-US" dirty="0"/>
              <a:t>LRPAC 2021 Tellico Village Survey Highlights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Tree>
    <p:extLst>
      <p:ext uri="{BB962C8B-B14F-4D97-AF65-F5344CB8AC3E}">
        <p14:creationId xmlns:p14="http://schemas.microsoft.com/office/powerpoint/2010/main" val="1163757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smtClean="0">
                <a:effectLst/>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1"/>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11"/>
          </p:nvPr>
        </p:nvSpPr>
        <p:spPr>
          <a:xfrm>
            <a:off x="3028950" y="6481012"/>
            <a:ext cx="3499866" cy="236454"/>
          </a:xfrm>
        </p:spPr>
        <p:txBody>
          <a:bodyPr/>
          <a:lstStyle>
            <a:lvl1pPr>
              <a:defRPr>
                <a:latin typeface="Arial" panose="020B0604020202020204" pitchFamily="34" charset="0"/>
                <a:cs typeface="Arial" panose="020B0604020202020204" pitchFamily="34" charset="0"/>
              </a:defRPr>
            </a:lvl1pPr>
          </a:lstStyle>
          <a:p>
            <a:r>
              <a:rPr lang="en-US" dirty="0"/>
              <a:t>LRPAC 2021 Tellico Village Survey Highlights</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
        <p:nvSpPr>
          <p:cNvPr id="7" name="Title 1">
            <a:extLst>
              <a:ext uri="{FF2B5EF4-FFF2-40B4-BE49-F238E27FC236}">
                <a16:creationId xmlns:a16="http://schemas.microsoft.com/office/drawing/2014/main" id="{3CEBA28B-A129-497B-9CA5-92CF34E0D775}"/>
              </a:ext>
            </a:extLst>
          </p:cNvPr>
          <p:cNvSpPr>
            <a:spLocks noGrp="1"/>
          </p:cNvSpPr>
          <p:nvPr>
            <p:ph type="title" hasCustomPrompt="1"/>
          </p:nvPr>
        </p:nvSpPr>
        <p:spPr>
          <a:xfrm>
            <a:off x="628650" y="365127"/>
            <a:ext cx="7886700" cy="100647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Tellico Village LRSP 2019</a:t>
            </a:r>
            <a:br>
              <a:rPr lang="en-US"/>
            </a:br>
            <a:r>
              <a:rPr lang="en-US" sz="2800"/>
              <a:t>Subtitle</a:t>
            </a:r>
            <a:endParaRPr lang="en-US"/>
          </a:p>
        </p:txBody>
      </p:sp>
    </p:spTree>
    <p:extLst>
      <p:ext uri="{BB962C8B-B14F-4D97-AF65-F5344CB8AC3E}">
        <p14:creationId xmlns:p14="http://schemas.microsoft.com/office/powerpoint/2010/main" val="659008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465263"/>
            <a:ext cx="7772400" cy="2387600"/>
          </a:xfrm>
          <a:prstGeom prst="rect">
            <a:avLst/>
          </a:prstGeom>
        </p:spPr>
        <p:txBody>
          <a:bodyPr anchor="ctr"/>
          <a:lstStyle>
            <a:lvl1pPr algn="ctr">
              <a:defRPr sz="6000">
                <a:latin typeface="Arial" panose="020B0604020202020204" pitchFamily="34" charset="0"/>
                <a:cs typeface="Arial" panose="020B0604020202020204" pitchFamily="34" charset="0"/>
              </a:defRPr>
            </a:lvl1pPr>
          </a:lstStyle>
          <a:p>
            <a:endParaRPr lang="en-US"/>
          </a:p>
        </p:txBody>
      </p:sp>
      <p:sp>
        <p:nvSpPr>
          <p:cNvPr id="3" name="Subtitle 2"/>
          <p:cNvSpPr>
            <a:spLocks noGrp="1"/>
          </p:cNvSpPr>
          <p:nvPr>
            <p:ph type="subTitle" idx="1"/>
          </p:nvPr>
        </p:nvSpPr>
        <p:spPr>
          <a:xfrm>
            <a:off x="1200150" y="4192588"/>
            <a:ext cx="6858000" cy="1655762"/>
          </a:xfrm>
        </p:spPr>
        <p:txBody>
          <a:bodyPr anchor="b">
            <a:normAutofit/>
          </a:bodyPr>
          <a:lstStyle>
            <a:lvl1pPr marL="0" indent="0" algn="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LRPAC 2021 Tellico Village Survey Highlights</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Tree>
    <p:extLst>
      <p:ext uri="{BB962C8B-B14F-4D97-AF65-F5344CB8AC3E}">
        <p14:creationId xmlns:p14="http://schemas.microsoft.com/office/powerpoint/2010/main" val="101412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00647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sz="2800"/>
              <a:t>Subtitle</a:t>
            </a:r>
            <a:endParaRPr lang="en-US"/>
          </a:p>
        </p:txBody>
      </p:sp>
      <p:sp>
        <p:nvSpPr>
          <p:cNvPr id="3" name="Content Placeholder 2"/>
          <p:cNvSpPr>
            <a:spLocks noGrp="1"/>
          </p:cNvSpPr>
          <p:nvPr>
            <p:ph sz="half" idx="1"/>
          </p:nvPr>
        </p:nvSpPr>
        <p:spPr>
          <a:xfrm>
            <a:off x="628650" y="1825625"/>
            <a:ext cx="3886200" cy="435133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6" name="Footer Placeholder 5"/>
          <p:cNvSpPr>
            <a:spLocks noGrp="1"/>
          </p:cNvSpPr>
          <p:nvPr>
            <p:ph type="ftr" sz="quarter" idx="11"/>
          </p:nvPr>
        </p:nvSpPr>
        <p:spPr>
          <a:xfrm>
            <a:off x="3028950" y="6481012"/>
            <a:ext cx="3371850" cy="236454"/>
          </a:xfrm>
        </p:spPr>
        <p:txBody>
          <a:bodyPr/>
          <a:lstStyle>
            <a:lvl1pPr>
              <a:defRPr>
                <a:latin typeface="Arial" panose="020B0604020202020204" pitchFamily="34" charset="0"/>
                <a:cs typeface="Arial" panose="020B0604020202020204" pitchFamily="34" charset="0"/>
              </a:defRPr>
            </a:lvl1pPr>
          </a:lstStyle>
          <a:p>
            <a:r>
              <a:rPr lang="en-US" dirty="0"/>
              <a:t>LRPAC Survey Summary for Golf Advisory Committee</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Tree>
    <p:extLst>
      <p:ext uri="{BB962C8B-B14F-4D97-AF65-F5344CB8AC3E}">
        <p14:creationId xmlns:p14="http://schemas.microsoft.com/office/powerpoint/2010/main" val="1163757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smtClean="0">
                <a:effectLst/>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1"/>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11"/>
          </p:nvPr>
        </p:nvSpPr>
        <p:spPr>
          <a:xfrm>
            <a:off x="3028950" y="6481012"/>
            <a:ext cx="3499866" cy="236454"/>
          </a:xfrm>
        </p:spPr>
        <p:txBody>
          <a:bodyPr/>
          <a:lstStyle>
            <a:lvl1pPr>
              <a:defRPr>
                <a:latin typeface="Arial" panose="020B0604020202020204" pitchFamily="34" charset="0"/>
                <a:cs typeface="Arial" panose="020B0604020202020204" pitchFamily="34" charset="0"/>
              </a:defRPr>
            </a:lvl1pPr>
          </a:lstStyle>
          <a:p>
            <a:r>
              <a:rPr lang="en-US" dirty="0"/>
              <a:t>LRPAC Survey Summary for Golf Advisory Committee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
        <p:nvSpPr>
          <p:cNvPr id="7" name="Title 1">
            <a:extLst>
              <a:ext uri="{FF2B5EF4-FFF2-40B4-BE49-F238E27FC236}">
                <a16:creationId xmlns:a16="http://schemas.microsoft.com/office/drawing/2014/main" id="{3CEBA28B-A129-497B-9CA5-92CF34E0D775}"/>
              </a:ext>
            </a:extLst>
          </p:cNvPr>
          <p:cNvSpPr>
            <a:spLocks noGrp="1"/>
          </p:cNvSpPr>
          <p:nvPr>
            <p:ph type="title" hasCustomPrompt="1"/>
          </p:nvPr>
        </p:nvSpPr>
        <p:spPr>
          <a:xfrm>
            <a:off x="628650" y="365127"/>
            <a:ext cx="7886700" cy="100647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Tellico Village LRSP 2019</a:t>
            </a:r>
            <a:br>
              <a:rPr lang="en-US"/>
            </a:br>
            <a:r>
              <a:rPr lang="en-US" sz="2800"/>
              <a:t>Subtitle</a:t>
            </a:r>
            <a:endParaRPr lang="en-US"/>
          </a:p>
        </p:txBody>
      </p:sp>
    </p:spTree>
    <p:extLst>
      <p:ext uri="{BB962C8B-B14F-4D97-AF65-F5344CB8AC3E}">
        <p14:creationId xmlns:p14="http://schemas.microsoft.com/office/powerpoint/2010/main" val="659008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465263"/>
            <a:ext cx="7772400" cy="2387600"/>
          </a:xfrm>
          <a:prstGeom prst="rect">
            <a:avLst/>
          </a:prstGeom>
        </p:spPr>
        <p:txBody>
          <a:bodyPr anchor="ctr"/>
          <a:lstStyle>
            <a:lvl1pPr algn="ctr">
              <a:defRPr sz="6000">
                <a:latin typeface="Arial" panose="020B0604020202020204" pitchFamily="34" charset="0"/>
                <a:cs typeface="Arial" panose="020B0604020202020204" pitchFamily="34" charset="0"/>
              </a:defRPr>
            </a:lvl1pPr>
          </a:lstStyle>
          <a:p>
            <a:endParaRPr lang="en-US"/>
          </a:p>
        </p:txBody>
      </p:sp>
      <p:sp>
        <p:nvSpPr>
          <p:cNvPr id="3" name="Subtitle 2"/>
          <p:cNvSpPr>
            <a:spLocks noGrp="1"/>
          </p:cNvSpPr>
          <p:nvPr>
            <p:ph type="subTitle" idx="1"/>
          </p:nvPr>
        </p:nvSpPr>
        <p:spPr>
          <a:xfrm>
            <a:off x="1200150" y="4192588"/>
            <a:ext cx="6858000" cy="1655762"/>
          </a:xfrm>
        </p:spPr>
        <p:txBody>
          <a:bodyPr anchor="b">
            <a:normAutofit/>
          </a:bodyPr>
          <a:lstStyle>
            <a:lvl1pPr marL="0" indent="0" algn="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LRPAC Survey Summary for Golf Advisory Committee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Tree>
    <p:extLst>
      <p:ext uri="{BB962C8B-B14F-4D97-AF65-F5344CB8AC3E}">
        <p14:creationId xmlns:p14="http://schemas.microsoft.com/office/powerpoint/2010/main" val="101412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89957-36C0-4B06-8DE8-0E153DA3DDF4}"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89957-36C0-4B06-8DE8-0E153DA3DDF4}"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789957-36C0-4B06-8DE8-0E153DA3DDF4}"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99D80-FF7D-4A9D-8961-0C3D6CF8F5F2}" type="datetimeFigureOut">
              <a:rPr lang="en-US" smtClean="0"/>
              <a:pPr/>
              <a:t>7/9/2022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7499D80-FF7D-4A9D-8961-0C3D6CF8F5F2}" type="datetimeFigureOut">
              <a:rPr lang="en-US" smtClean="0"/>
              <a:pPr/>
              <a:t>7/9/2022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89957-36C0-4B06-8DE8-0E153DA3DDF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E7499D80-FF7D-4A9D-8961-0C3D6CF8F5F2}" type="datetimeFigureOut">
              <a:rPr lang="en-US" smtClean="0"/>
              <a:pPr/>
              <a:t>7/9/2022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789957-36C0-4B06-8DE8-0E153DA3DDF4}"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499D80-FF7D-4A9D-8961-0C3D6CF8F5F2}" type="datetimeFigureOut">
              <a:rPr lang="en-US" smtClean="0"/>
              <a:pPr/>
              <a:t>7/9/2022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789957-36C0-4B06-8DE8-0E153DA3DD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675" r:id="rId3"/>
    <p:sldLayoutId id="2147483881"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7CCD2-FD0E-40BE-BE79-6F273A7AD3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A100C-E040-49ED-B6C1-ED5D9546ED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8C24E-31AB-48EA-B3F9-1394662DC5B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D03F21-9CE8-414A-8C64-AE2E1C34EBEC}" type="datetimeFigureOut">
              <a:rPr lang="en-US" smtClean="0"/>
              <a:t>7/9/2022</a:t>
            </a:fld>
            <a:endParaRPr lang="en-US" dirty="0"/>
          </a:p>
        </p:txBody>
      </p:sp>
      <p:sp>
        <p:nvSpPr>
          <p:cNvPr id="5" name="Footer Placeholder 4">
            <a:extLst>
              <a:ext uri="{FF2B5EF4-FFF2-40B4-BE49-F238E27FC236}">
                <a16:creationId xmlns:a16="http://schemas.microsoft.com/office/drawing/2014/main" id="{439156AA-56EB-4931-992B-985B21EF75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FD9FA-6387-4EBD-9FB6-2424E8485BA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67ACB7-7CAE-4D21-88C6-5DBF6FF2473A}" type="slidenum">
              <a:rPr lang="en-US" smtClean="0"/>
              <a:t>‹#›</a:t>
            </a:fld>
            <a:endParaRPr lang="en-US" dirty="0"/>
          </a:p>
        </p:txBody>
      </p:sp>
    </p:spTree>
    <p:extLst>
      <p:ext uri="{BB962C8B-B14F-4D97-AF65-F5344CB8AC3E}">
        <p14:creationId xmlns:p14="http://schemas.microsoft.com/office/powerpoint/2010/main" val="401389451"/>
      </p:ext>
    </p:extLst>
  </p:cSld>
  <p:clrMap bg1="lt1" tx1="dk1" bg2="lt2" tx2="dk2" accent1="accent1" accent2="accent2" accent3="accent3" accent4="accent4" accent5="accent5" accent6="accent6" hlink="hlink" folHlink="folHlink"/>
  <p:sldLayoutIdLst>
    <p:sldLayoutId id="2147483877" r:id="rId1"/>
    <p:sldLayoutId id="2147483876" r:id="rId2"/>
    <p:sldLayoutId id="21474838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499D80-FF7D-4A9D-8961-0C3D6CF8F5F2}" type="datetimeFigureOut">
              <a:rPr lang="en-US" smtClean="0"/>
              <a:pPr/>
              <a:t>7/9/2022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789957-36C0-4B06-8DE8-0E153DA3DD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752600"/>
            <a:ext cx="7886700" cy="44243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81800" y="6477000"/>
            <a:ext cx="2057400" cy="24046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3"/>
          </p:nvPr>
        </p:nvSpPr>
        <p:spPr>
          <a:xfrm>
            <a:off x="3028950" y="6481011"/>
            <a:ext cx="3086100" cy="24046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LRPAC 2021 Tellico Village Survey Highlights</a:t>
            </a:r>
          </a:p>
        </p:txBody>
      </p:sp>
      <p:sp>
        <p:nvSpPr>
          <p:cNvPr id="6" name="Slide Number Placeholder 5"/>
          <p:cNvSpPr>
            <a:spLocks noGrp="1"/>
          </p:cNvSpPr>
          <p:nvPr>
            <p:ph type="sldNum" sz="quarter" idx="4"/>
          </p:nvPr>
        </p:nvSpPr>
        <p:spPr>
          <a:xfrm>
            <a:off x="304800" y="6477000"/>
            <a:ext cx="2057400" cy="24046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
        <p:nvSpPr>
          <p:cNvPr id="10" name="Title Placeholder 9">
            <a:extLst>
              <a:ext uri="{FF2B5EF4-FFF2-40B4-BE49-F238E27FC236}">
                <a16:creationId xmlns:a16="http://schemas.microsoft.com/office/drawing/2014/main" id="{4889923E-053C-4A6C-8EEA-2B31F7B3706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Tellico Village LRSP 2019</a:t>
            </a:r>
            <a:br>
              <a:rPr lang="en-US"/>
            </a:br>
            <a:r>
              <a:rPr lang="en-US" sz="2800"/>
              <a:t>Subtitle</a:t>
            </a:r>
            <a:endParaRPr lang="en-US"/>
          </a:p>
        </p:txBody>
      </p:sp>
      <p:grpSp>
        <p:nvGrpSpPr>
          <p:cNvPr id="7" name="Group 6">
            <a:extLst>
              <a:ext uri="{FF2B5EF4-FFF2-40B4-BE49-F238E27FC236}">
                <a16:creationId xmlns:a16="http://schemas.microsoft.com/office/drawing/2014/main" id="{D9E1FBE3-5818-4533-875A-CECC6CD4A295}"/>
              </a:ext>
            </a:extLst>
          </p:cNvPr>
          <p:cNvGrpSpPr/>
          <p:nvPr userDrawn="1"/>
        </p:nvGrpSpPr>
        <p:grpSpPr>
          <a:xfrm>
            <a:off x="8001000" y="5716074"/>
            <a:ext cx="1066800" cy="1143000"/>
            <a:chOff x="129209" y="298450"/>
            <a:chExt cx="1928191" cy="2287625"/>
          </a:xfrm>
        </p:grpSpPr>
        <p:pic>
          <p:nvPicPr>
            <p:cNvPr id="8" name="Picture 2" descr="Image result for tellico village logo">
              <a:extLst>
                <a:ext uri="{FF2B5EF4-FFF2-40B4-BE49-F238E27FC236}">
                  <a16:creationId xmlns:a16="http://schemas.microsoft.com/office/drawing/2014/main" id="{DCC718F7-347F-4C3C-847A-F91B3603E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298450"/>
              <a:ext cx="1847850" cy="1847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A16C21-CB49-452C-A398-BB4B30C46265}"/>
                </a:ext>
              </a:extLst>
            </p:cNvPr>
            <p:cNvSpPr txBox="1"/>
            <p:nvPr/>
          </p:nvSpPr>
          <p:spPr>
            <a:xfrm>
              <a:off x="129209" y="2030698"/>
              <a:ext cx="1443636" cy="555377"/>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LRPAC</a:t>
              </a:r>
            </a:p>
          </p:txBody>
        </p:sp>
      </p:grpSp>
      <p:pic>
        <p:nvPicPr>
          <p:cNvPr id="2" name="Picture 1">
            <a:extLst>
              <a:ext uri="{FF2B5EF4-FFF2-40B4-BE49-F238E27FC236}">
                <a16:creationId xmlns:a16="http://schemas.microsoft.com/office/drawing/2014/main" id="{705181C8-32CF-4AB0-A0B2-AD452665D4E1}"/>
              </a:ext>
            </a:extLst>
          </p:cNvPr>
          <p:cNvPicPr>
            <a:picLocks noChangeAspect="1"/>
          </p:cNvPicPr>
          <p:nvPr userDrawn="1"/>
        </p:nvPicPr>
        <p:blipFill>
          <a:blip r:embed="rId6"/>
          <a:stretch>
            <a:fillRect/>
          </a:stretch>
        </p:blipFill>
        <p:spPr>
          <a:xfrm>
            <a:off x="8037480" y="0"/>
            <a:ext cx="1106520" cy="1240644"/>
          </a:xfrm>
          <a:prstGeom prst="rect">
            <a:avLst/>
          </a:prstGeom>
        </p:spPr>
      </p:pic>
    </p:spTree>
    <p:extLst>
      <p:ext uri="{BB962C8B-B14F-4D97-AF65-F5344CB8AC3E}">
        <p14:creationId xmlns:p14="http://schemas.microsoft.com/office/powerpoint/2010/main" val="2803056862"/>
      </p:ext>
    </p:extLst>
  </p:cSld>
  <p:clrMap bg1="lt1" tx1="dk1" bg2="lt2" tx2="dk2" accent1="accent1" accent2="accent2" accent3="accent3" accent4="accent4" accent5="accent5" accent6="accent6" hlink="hlink" folHlink="folHlink"/>
  <p:sldLayoutIdLst>
    <p:sldLayoutId id="2147483676" r:id="rId1"/>
    <p:sldLayoutId id="2147483889" r:id="rId2"/>
    <p:sldLayoutId id="2147483673" r:id="rId3"/>
  </p:sldLayoutIdLst>
  <p:hf hd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752600"/>
            <a:ext cx="7886700" cy="44243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81800" y="6477000"/>
            <a:ext cx="2057400" cy="24046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11/18/2021</a:t>
            </a:r>
          </a:p>
        </p:txBody>
      </p:sp>
      <p:sp>
        <p:nvSpPr>
          <p:cNvPr id="5" name="Footer Placeholder 4"/>
          <p:cNvSpPr>
            <a:spLocks noGrp="1"/>
          </p:cNvSpPr>
          <p:nvPr>
            <p:ph type="ftr" sz="quarter" idx="3"/>
          </p:nvPr>
        </p:nvSpPr>
        <p:spPr>
          <a:xfrm>
            <a:off x="3028950" y="6481011"/>
            <a:ext cx="3086100" cy="24046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LRPAC Survey Summary for Golf Advisory Committee</a:t>
            </a:r>
          </a:p>
        </p:txBody>
      </p:sp>
      <p:sp>
        <p:nvSpPr>
          <p:cNvPr id="6" name="Slide Number Placeholder 5"/>
          <p:cNvSpPr>
            <a:spLocks noGrp="1"/>
          </p:cNvSpPr>
          <p:nvPr>
            <p:ph type="sldNum" sz="quarter" idx="4"/>
          </p:nvPr>
        </p:nvSpPr>
        <p:spPr>
          <a:xfrm>
            <a:off x="304800" y="6477000"/>
            <a:ext cx="2057400" cy="24046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B900D2D-DFEC-4D57-B579-0B62D76D682C}" type="slidenum">
              <a:rPr lang="en-US" smtClean="0"/>
              <a:pPr/>
              <a:t>‹#›</a:t>
            </a:fld>
            <a:endParaRPr lang="en-US" dirty="0"/>
          </a:p>
        </p:txBody>
      </p:sp>
      <p:sp>
        <p:nvSpPr>
          <p:cNvPr id="10" name="Title Placeholder 9">
            <a:extLst>
              <a:ext uri="{FF2B5EF4-FFF2-40B4-BE49-F238E27FC236}">
                <a16:creationId xmlns:a16="http://schemas.microsoft.com/office/drawing/2014/main" id="{4889923E-053C-4A6C-8EEA-2B31F7B3706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Tellico Village LRSP 2019</a:t>
            </a:r>
            <a:br>
              <a:rPr lang="en-US"/>
            </a:br>
            <a:r>
              <a:rPr lang="en-US" sz="2800"/>
              <a:t>Subtitle</a:t>
            </a:r>
            <a:endParaRPr lang="en-US"/>
          </a:p>
        </p:txBody>
      </p:sp>
      <p:grpSp>
        <p:nvGrpSpPr>
          <p:cNvPr id="7" name="Group 6">
            <a:extLst>
              <a:ext uri="{FF2B5EF4-FFF2-40B4-BE49-F238E27FC236}">
                <a16:creationId xmlns:a16="http://schemas.microsoft.com/office/drawing/2014/main" id="{D9E1FBE3-5818-4533-875A-CECC6CD4A295}"/>
              </a:ext>
            </a:extLst>
          </p:cNvPr>
          <p:cNvGrpSpPr/>
          <p:nvPr userDrawn="1"/>
        </p:nvGrpSpPr>
        <p:grpSpPr>
          <a:xfrm>
            <a:off x="8001000" y="5716074"/>
            <a:ext cx="1066800" cy="1143000"/>
            <a:chOff x="129209" y="298450"/>
            <a:chExt cx="1928191" cy="2287625"/>
          </a:xfrm>
        </p:grpSpPr>
        <p:pic>
          <p:nvPicPr>
            <p:cNvPr id="8" name="Picture 2" descr="Image result for tellico village logo">
              <a:extLst>
                <a:ext uri="{FF2B5EF4-FFF2-40B4-BE49-F238E27FC236}">
                  <a16:creationId xmlns:a16="http://schemas.microsoft.com/office/drawing/2014/main" id="{DCC718F7-347F-4C3C-847A-F91B3603E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298450"/>
              <a:ext cx="1847850" cy="1847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A16C21-CB49-452C-A398-BB4B30C46265}"/>
                </a:ext>
              </a:extLst>
            </p:cNvPr>
            <p:cNvSpPr txBox="1"/>
            <p:nvPr/>
          </p:nvSpPr>
          <p:spPr>
            <a:xfrm>
              <a:off x="129209" y="2030698"/>
              <a:ext cx="1443636" cy="555377"/>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LRPAC</a:t>
              </a:r>
            </a:p>
          </p:txBody>
        </p:sp>
      </p:grpSp>
      <p:pic>
        <p:nvPicPr>
          <p:cNvPr id="2" name="Picture 1">
            <a:extLst>
              <a:ext uri="{FF2B5EF4-FFF2-40B4-BE49-F238E27FC236}">
                <a16:creationId xmlns:a16="http://schemas.microsoft.com/office/drawing/2014/main" id="{705181C8-32CF-4AB0-A0B2-AD452665D4E1}"/>
              </a:ext>
            </a:extLst>
          </p:cNvPr>
          <p:cNvPicPr>
            <a:picLocks noChangeAspect="1"/>
          </p:cNvPicPr>
          <p:nvPr userDrawn="1"/>
        </p:nvPicPr>
        <p:blipFill>
          <a:blip r:embed="rId6"/>
          <a:stretch>
            <a:fillRect/>
          </a:stretch>
        </p:blipFill>
        <p:spPr>
          <a:xfrm>
            <a:off x="8037480" y="0"/>
            <a:ext cx="1106520" cy="1240644"/>
          </a:xfrm>
          <a:prstGeom prst="rect">
            <a:avLst/>
          </a:prstGeom>
        </p:spPr>
      </p:pic>
    </p:spTree>
    <p:extLst>
      <p:ext uri="{BB962C8B-B14F-4D97-AF65-F5344CB8AC3E}">
        <p14:creationId xmlns:p14="http://schemas.microsoft.com/office/powerpoint/2010/main" val="2803056862"/>
      </p:ext>
    </p:extLst>
  </p:cSld>
  <p:clrMap bg1="lt1" tx1="dk1" bg2="lt2" tx2="dk2" accent1="accent1" accent2="accent2" accent3="accent3" accent4="accent4" accent5="accent5" accent6="accent6" hlink="hlink" folHlink="folHlink"/>
  <p:sldLayoutIdLst>
    <p:sldLayoutId id="2147483887" r:id="rId1"/>
    <p:sldLayoutId id="2147483674" r:id="rId2"/>
    <p:sldLayoutId id="2147483885" r:id="rId3"/>
  </p:sldLayoutIdLst>
  <p:hf hd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ww.golftellicovillag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golftellicovillage.com/"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7C63-46E3-4B43-89BC-C484419ADA3C}"/>
              </a:ext>
            </a:extLst>
          </p:cNvPr>
          <p:cNvSpPr>
            <a:spLocks noGrp="1"/>
          </p:cNvSpPr>
          <p:nvPr>
            <p:ph type="ctrTitle"/>
          </p:nvPr>
        </p:nvSpPr>
        <p:spPr>
          <a:xfrm>
            <a:off x="1143000" y="3988734"/>
            <a:ext cx="6858000" cy="751565"/>
          </a:xfrm>
        </p:spPr>
        <p:txBody>
          <a:bodyPr/>
          <a:lstStyle/>
          <a:p>
            <a:r>
              <a:rPr lang="en-US" dirty="0"/>
              <a:t>Tellico Village Golf</a:t>
            </a:r>
          </a:p>
        </p:txBody>
      </p:sp>
      <p:sp>
        <p:nvSpPr>
          <p:cNvPr id="3" name="Subtitle 2">
            <a:extLst>
              <a:ext uri="{FF2B5EF4-FFF2-40B4-BE49-F238E27FC236}">
                <a16:creationId xmlns:a16="http://schemas.microsoft.com/office/drawing/2014/main" id="{4127B4D0-1569-49EF-8101-F6F11603365A}"/>
              </a:ext>
            </a:extLst>
          </p:cNvPr>
          <p:cNvSpPr>
            <a:spLocks noGrp="1"/>
          </p:cNvSpPr>
          <p:nvPr>
            <p:ph type="subTitle" idx="1"/>
          </p:nvPr>
        </p:nvSpPr>
        <p:spPr>
          <a:xfrm>
            <a:off x="1198118" y="4862960"/>
            <a:ext cx="6858000" cy="344231"/>
          </a:xfrm>
        </p:spPr>
        <p:txBody>
          <a:bodyPr/>
          <a:lstStyle/>
          <a:p>
            <a:r>
              <a:rPr lang="en-US" dirty="0"/>
              <a:t>World Class Golf at a Value </a:t>
            </a:r>
          </a:p>
        </p:txBody>
      </p:sp>
      <p:pic>
        <p:nvPicPr>
          <p:cNvPr id="6" name="Picture 5" descr="A close up of a logo&#10;&#10;Description automatically generated">
            <a:extLst>
              <a:ext uri="{FF2B5EF4-FFF2-40B4-BE49-F238E27FC236}">
                <a16:creationId xmlns:a16="http://schemas.microsoft.com/office/drawing/2014/main" id="{8024E144-7DF4-4ABB-8DDC-224C213694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0458" y="969743"/>
            <a:ext cx="2863085" cy="3134468"/>
          </a:xfrm>
          <a:prstGeom prst="rect">
            <a:avLst/>
          </a:prstGeom>
        </p:spPr>
      </p:pic>
      <p:sp>
        <p:nvSpPr>
          <p:cNvPr id="4" name="TextBox 3">
            <a:extLst>
              <a:ext uri="{FF2B5EF4-FFF2-40B4-BE49-F238E27FC236}">
                <a16:creationId xmlns:a16="http://schemas.microsoft.com/office/drawing/2014/main" id="{00E7065F-F8FA-4E30-82CC-0EE42F145D0D}"/>
              </a:ext>
            </a:extLst>
          </p:cNvPr>
          <p:cNvSpPr txBox="1"/>
          <p:nvPr/>
        </p:nvSpPr>
        <p:spPr>
          <a:xfrm>
            <a:off x="3429000" y="5499048"/>
            <a:ext cx="2396236" cy="369332"/>
          </a:xfrm>
          <a:prstGeom prst="rect">
            <a:avLst/>
          </a:prstGeom>
          <a:noFill/>
        </p:spPr>
        <p:txBody>
          <a:bodyPr wrap="square" rtlCol="0">
            <a:spAutoFit/>
          </a:bodyPr>
          <a:lstStyle/>
          <a:p>
            <a:r>
              <a:rPr lang="en-US" dirty="0"/>
              <a:t>GAC Report – July 11</a:t>
            </a:r>
            <a:r>
              <a:rPr lang="en-US" baseline="30000" dirty="0"/>
              <a:t>th</a:t>
            </a:r>
            <a:r>
              <a:rPr lang="en-US" dirty="0"/>
              <a:t> </a:t>
            </a:r>
          </a:p>
        </p:txBody>
      </p:sp>
    </p:spTree>
    <p:extLst>
      <p:ext uri="{BB962C8B-B14F-4D97-AF65-F5344CB8AC3E}">
        <p14:creationId xmlns:p14="http://schemas.microsoft.com/office/powerpoint/2010/main" val="414182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088E8A-DED3-4051-8660-F5A6922CD605}"/>
              </a:ext>
            </a:extLst>
          </p:cNvPr>
          <p:cNvSpPr>
            <a:spLocks noGrp="1"/>
          </p:cNvSpPr>
          <p:nvPr>
            <p:ph idx="1"/>
          </p:nvPr>
        </p:nvSpPr>
        <p:spPr>
          <a:xfrm>
            <a:off x="447541" y="609600"/>
            <a:ext cx="8620259" cy="5867400"/>
          </a:xfrm>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2022 GAC Members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Ron Coles – Chair and FAC Liaison (2023)</a:t>
            </a:r>
          </a:p>
          <a:p>
            <a:pPr marL="256032" lvl="1">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Howard Higby </a:t>
            </a:r>
            <a:r>
              <a:rPr lang="en-US" sz="1600" dirty="0">
                <a:effectLst/>
                <a:latin typeface="Calibri" panose="020F0502020204030204" pitchFamily="34" charset="0"/>
                <a:ea typeface="Calibri" panose="020F0502020204030204" pitchFamily="34" charset="0"/>
                <a:cs typeface="Times New Roman" panose="02020603050405020304" pitchFamily="18" charset="0"/>
              </a:rPr>
              <a:t> – Vice Chair (2024)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Larry Fox – Secretary (2023)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Rose Howard – RAC Liaison (2024)  </a:t>
            </a:r>
          </a:p>
          <a:p>
            <a:pPr marL="256032" lvl="1">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Daryl Blevins – (2022)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Anne Parkhill – (2023)</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Ricky Moore – (2023) </a:t>
            </a:r>
          </a:p>
          <a:p>
            <a:pPr marL="27432" lvl="1"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Committee Liaisons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Long-Range Planning (LRPAC) – </a:t>
            </a:r>
            <a:r>
              <a:rPr lang="en-US" sz="1600" dirty="0">
                <a:latin typeface="Calibri" panose="020F0502020204030204" pitchFamily="34" charset="0"/>
                <a:ea typeface="Calibri" panose="020F0502020204030204" pitchFamily="34" charset="0"/>
                <a:cs typeface="Times New Roman" panose="02020603050405020304" pitchFamily="18" charset="0"/>
              </a:rPr>
              <a:t>Howard Higby </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Communications (CAC) – Larry Fox  </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256032" lv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Recreation (RAC) – Rose Howard </a:t>
            </a:r>
          </a:p>
          <a:p>
            <a:pPr marL="109728" indent="0">
              <a:buNone/>
            </a:pPr>
            <a:r>
              <a:rPr lang="en-US" sz="1600" dirty="0">
                <a:latin typeface="Calibri" panose="020F0502020204030204" pitchFamily="34" charset="0"/>
                <a:cs typeface="Times New Roman" panose="02020603050405020304" pitchFamily="18" charset="0"/>
              </a:rPr>
              <a:t>THANK YOU FOR YOUR CONTRIBUTIONS AND CONTINUED SUPPORT OF TELLICO VILLAGE GOLF! </a:t>
            </a:r>
          </a:p>
          <a:p>
            <a:pPr marL="109728" indent="0">
              <a:buNone/>
            </a:pPr>
            <a:endParaRPr lang="en-US" dirty="0"/>
          </a:p>
        </p:txBody>
      </p:sp>
      <p:sp>
        <p:nvSpPr>
          <p:cNvPr id="4" name="Title 3">
            <a:extLst>
              <a:ext uri="{FF2B5EF4-FFF2-40B4-BE49-F238E27FC236}">
                <a16:creationId xmlns:a16="http://schemas.microsoft.com/office/drawing/2014/main" id="{375E09A9-57D9-4EE6-8817-9EFABF5079A4}"/>
              </a:ext>
            </a:extLst>
          </p:cNvPr>
          <p:cNvSpPr>
            <a:spLocks noGrp="1"/>
          </p:cNvSpPr>
          <p:nvPr>
            <p:ph type="title"/>
          </p:nvPr>
        </p:nvSpPr>
        <p:spPr>
          <a:xfrm>
            <a:off x="466859" y="0"/>
            <a:ext cx="8229600" cy="685800"/>
          </a:xfrm>
        </p:spPr>
        <p:txBody>
          <a:bodyPr>
            <a:normAutofit fontScale="90000"/>
          </a:bodyPr>
          <a:lstStyle/>
          <a:p>
            <a:r>
              <a:rPr lang="en-US" dirty="0"/>
              <a:t>Golf Advisory Committee </a:t>
            </a:r>
          </a:p>
        </p:txBody>
      </p:sp>
    </p:spTree>
    <p:extLst>
      <p:ext uri="{BB962C8B-B14F-4D97-AF65-F5344CB8AC3E}">
        <p14:creationId xmlns:p14="http://schemas.microsoft.com/office/powerpoint/2010/main" val="133445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088E8A-DED3-4051-8660-F5A6922CD605}"/>
              </a:ext>
            </a:extLst>
          </p:cNvPr>
          <p:cNvSpPr>
            <a:spLocks noGrp="1"/>
          </p:cNvSpPr>
          <p:nvPr>
            <p:ph idx="1"/>
          </p:nvPr>
        </p:nvSpPr>
        <p:spPr>
          <a:xfrm>
            <a:off x="76201" y="609600"/>
            <a:ext cx="8991600" cy="6248400"/>
          </a:xfrm>
        </p:spPr>
        <p:txBody>
          <a:bodyPr>
            <a:normAutofit fontScale="77500" lnSpcReduction="20000"/>
          </a:bodyPr>
          <a:lstStyle/>
          <a:p>
            <a:pPr marL="0" marR="0" indent="0">
              <a:lnSpc>
                <a:spcPct val="107000"/>
              </a:lnSpc>
              <a:spcBef>
                <a:spcPts val="0"/>
              </a:spcBef>
              <a:spcAft>
                <a:spcPts val="80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2022 Goals and Objectives </a:t>
            </a:r>
            <a:r>
              <a:rPr lang="en-US" sz="1900" dirty="0">
                <a:latin typeface="Calibri" panose="020F0502020204030204" pitchFamily="34" charset="0"/>
                <a:ea typeface="Calibri" panose="020F0502020204030204" pitchFamily="34" charset="0"/>
                <a:cs typeface="Times New Roman" panose="02020603050405020304" pitchFamily="18" charset="0"/>
              </a:rPr>
              <a:t>for consideration </a:t>
            </a:r>
          </a:p>
          <a:p>
            <a:pPr marL="342900" indent="-342900">
              <a:spcBef>
                <a:spcPts val="0"/>
              </a:spcBef>
            </a:pPr>
            <a:r>
              <a:rPr lang="en-US" sz="1700" dirty="0">
                <a:effectLst/>
                <a:latin typeface="Calibri" panose="020F0502020204030204" pitchFamily="34" charset="0"/>
                <a:ea typeface="Times New Roman" panose="02020603050405020304" pitchFamily="18" charset="0"/>
              </a:rPr>
              <a:t>Develop a Mission, Vision and Comprehensive Golf Course Value Statement for Golf. </a:t>
            </a:r>
          </a:p>
          <a:p>
            <a:pPr marL="342900" indent="-342900">
              <a:spcBef>
                <a:spcPts val="0"/>
              </a:spcBef>
            </a:pPr>
            <a:endParaRPr lang="en-US" sz="17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Approve Maintenance Guidelines for Golf Course and Landscape Maintenance Activities.  </a:t>
            </a:r>
            <a:endParaRPr lang="en-US" sz="1700" dirty="0">
              <a:latin typeface="Calibri" panose="020F0502020204030204" pitchFamily="34" charset="0"/>
              <a:ea typeface="Times New Roman" panose="02020603050405020304" pitchFamily="18" charset="0"/>
            </a:endParaRPr>
          </a:p>
          <a:p>
            <a:pPr marL="342900" indent="-342900">
              <a:spcBef>
                <a:spcPts val="0"/>
              </a:spcBef>
            </a:pPr>
            <a:endParaRPr lang="en-US" sz="17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Work with Golf Management on continuing to improve the overall ‘Golf Experience’ in Tellico Village through </a:t>
            </a:r>
            <a:r>
              <a:rPr lang="en-US" sz="1600" dirty="0">
                <a:latin typeface="Calibri" panose="020F0502020204030204" pitchFamily="34" charset="0"/>
              </a:rPr>
              <a:t>programming and golf course improvement efforts. </a:t>
            </a:r>
          </a:p>
          <a:p>
            <a:pPr marL="742950" lvl="1" indent="-285750">
              <a:spcBef>
                <a:spcPts val="0"/>
              </a:spcBef>
            </a:pPr>
            <a:r>
              <a:rPr lang="en-US" sz="1600" dirty="0">
                <a:latin typeface="Calibri" panose="020F0502020204030204" pitchFamily="34" charset="0"/>
              </a:rPr>
              <a:t>Establish Golf Cart Policies and Standards </a:t>
            </a:r>
          </a:p>
          <a:p>
            <a:pPr marL="742950" lvl="1" indent="-285750">
              <a:spcBef>
                <a:spcPts val="0"/>
              </a:spcBef>
            </a:pPr>
            <a:r>
              <a:rPr lang="en-US" sz="1600" dirty="0">
                <a:latin typeface="Calibri" panose="020F0502020204030204" pitchFamily="34" charset="0"/>
              </a:rPr>
              <a:t>Improve Synergism with F&amp;B as well as other golf partners. </a:t>
            </a:r>
          </a:p>
          <a:p>
            <a:pPr marL="742950" lvl="1" indent="-285750">
              <a:spcBef>
                <a:spcPts val="0"/>
              </a:spcBef>
            </a:pPr>
            <a:r>
              <a:rPr lang="en-US" sz="1600" dirty="0">
                <a:latin typeface="Calibri" panose="020F0502020204030204" pitchFamily="34" charset="0"/>
              </a:rPr>
              <a:t>Revamp Hole Location Sheet at Kahite in 2022. </a:t>
            </a:r>
          </a:p>
          <a:p>
            <a:pPr marL="742950" lvl="1" indent="-285750">
              <a:spcBef>
                <a:spcPts val="0"/>
              </a:spcBef>
            </a:pPr>
            <a:r>
              <a:rPr lang="en-US" sz="1600" dirty="0">
                <a:latin typeface="Calibri" panose="020F0502020204030204" pitchFamily="34" charset="0"/>
              </a:rPr>
              <a:t>Golf Course Improvement Projects. </a:t>
            </a:r>
          </a:p>
          <a:p>
            <a:pPr marL="493776" lvl="2" indent="0">
              <a:spcBef>
                <a:spcPts val="0"/>
              </a:spcBef>
              <a:buNone/>
            </a:pPr>
            <a:endParaRPr lang="en-US" sz="11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Continue to refine LRIP for all areas (Support Golf Projects)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Finalize Business Plan for G.E.T. Facility by end of second quarter of ‘22. </a:t>
            </a:r>
          </a:p>
          <a:p>
            <a:pPr marL="742950" lvl="1" indent="-285750">
              <a:spcBef>
                <a:spcPts val="0"/>
              </a:spcBef>
            </a:pPr>
            <a:r>
              <a:rPr lang="en-US" sz="1700" dirty="0">
                <a:latin typeface="Calibri" panose="020F0502020204030204" pitchFamily="34" charset="0"/>
                <a:ea typeface="Times New Roman" panose="02020603050405020304" pitchFamily="18" charset="0"/>
              </a:rPr>
              <a:t>Develop Potential Golf Concept Plans for new CCI property acquisitions.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Complete B9 Bunkers at Kahite </a:t>
            </a:r>
            <a:endParaRPr lang="en-US" sz="1700" dirty="0">
              <a:effectLst/>
              <a:latin typeface="Calibri" panose="020F0502020204030204" pitchFamily="34" charset="0"/>
              <a:ea typeface="Calibri" panose="020F0502020204030204" pitchFamily="34" charset="0"/>
            </a:endParaRPr>
          </a:p>
          <a:p>
            <a:pPr marL="171450" indent="-171450">
              <a:spcBef>
                <a:spcPts val="0"/>
              </a:spcBef>
            </a:pPr>
            <a:endParaRPr lang="en-US" sz="11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Marketing-Advertising and Communications             </a:t>
            </a:r>
            <a:endParaRPr lang="en-US" sz="1100" dirty="0">
              <a:effectLst/>
              <a:latin typeface="Calibri" panose="020F0502020204030204" pitchFamily="34" charset="0"/>
              <a:ea typeface="Times New Roman" panose="02020603050405020304" pitchFamily="18"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Golf History – catalog and develop plans for how to integrate into operations </a:t>
            </a:r>
          </a:p>
          <a:p>
            <a:pPr marL="742950" lvl="1" indent="-285750">
              <a:spcBef>
                <a:spcPts val="0"/>
              </a:spcBef>
            </a:pPr>
            <a:r>
              <a:rPr lang="en-US" sz="1700" dirty="0">
                <a:effectLst/>
                <a:latin typeface="Calibri" panose="020F0502020204030204" pitchFamily="34" charset="0"/>
                <a:ea typeface="Times New Roman" panose="02020603050405020304" pitchFamily="18" charset="0"/>
              </a:rPr>
              <a:t>Strategically target golfers for future Tellico Village Residents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Continue to expand-improve overall communications </a:t>
            </a:r>
            <a:endParaRPr lang="en-US" sz="1700" dirty="0">
              <a:effectLst/>
              <a:latin typeface="Calibri" panose="020F0502020204030204" pitchFamily="34" charset="0"/>
              <a:ea typeface="Calibri" panose="020F0502020204030204" pitchFamily="34" charset="0"/>
            </a:endParaRPr>
          </a:p>
          <a:p>
            <a:pPr marL="342900" indent="-342900">
              <a:spcBef>
                <a:spcPts val="0"/>
              </a:spcBef>
            </a:pPr>
            <a:endParaRPr lang="en-US" sz="17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Golf Programming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Continue to evaluate and properly position Unlimited Programs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Continue to expand Player Development Programming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Continue to expand non-traditional Golf Opportunities </a:t>
            </a:r>
            <a:endParaRPr lang="en-US" sz="1700" dirty="0">
              <a:effectLst/>
              <a:latin typeface="Calibri" panose="020F0502020204030204" pitchFamily="34" charset="0"/>
              <a:ea typeface="Calibri" panose="020F0502020204030204" pitchFamily="34" charset="0"/>
            </a:endParaRPr>
          </a:p>
          <a:p>
            <a:pPr marL="342900" indent="-342900">
              <a:spcBef>
                <a:spcPts val="0"/>
              </a:spcBef>
            </a:pPr>
            <a:endParaRPr lang="en-US" sz="1700" dirty="0">
              <a:effectLst/>
              <a:latin typeface="Calibri" panose="020F0502020204030204" pitchFamily="34" charset="0"/>
              <a:ea typeface="Times New Roman" panose="02020603050405020304" pitchFamily="18" charset="0"/>
            </a:endParaRPr>
          </a:p>
          <a:p>
            <a:pPr marL="342900" indent="-342900">
              <a:spcBef>
                <a:spcPts val="0"/>
              </a:spcBef>
            </a:pPr>
            <a:r>
              <a:rPr lang="en-US" sz="1700" dirty="0">
                <a:effectLst/>
                <a:latin typeface="Calibri" panose="020F0502020204030204" pitchFamily="34" charset="0"/>
                <a:ea typeface="Times New Roman" panose="02020603050405020304" pitchFamily="18" charset="0"/>
              </a:rPr>
              <a:t>TEAM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Develop working relationship with Golf Management Team – orientation/ onboarding </a:t>
            </a:r>
            <a:endParaRPr lang="en-US" sz="1700" dirty="0">
              <a:effectLst/>
              <a:latin typeface="Calibri" panose="020F0502020204030204" pitchFamily="34" charset="0"/>
              <a:ea typeface="Calibri" panose="020F0502020204030204" pitchFamily="34" charset="0"/>
            </a:endParaRPr>
          </a:p>
          <a:p>
            <a:pPr marL="742950" lvl="1" indent="-285750">
              <a:spcBef>
                <a:spcPts val="0"/>
              </a:spcBef>
            </a:pPr>
            <a:r>
              <a:rPr lang="en-US" sz="1700" dirty="0">
                <a:effectLst/>
                <a:latin typeface="Calibri" panose="020F0502020204030204" pitchFamily="34" charset="0"/>
                <a:ea typeface="Times New Roman" panose="02020603050405020304" pitchFamily="18" charset="0"/>
              </a:rPr>
              <a:t>BOD and all advisory committee relations </a:t>
            </a:r>
          </a:p>
          <a:p>
            <a:pPr marL="742950" lvl="1" indent="-285750">
              <a:spcBef>
                <a:spcPts val="0"/>
              </a:spcBef>
            </a:pPr>
            <a:r>
              <a:rPr lang="en-US" sz="1700" dirty="0">
                <a:latin typeface="Calibri" panose="020F0502020204030204" pitchFamily="34" charset="0"/>
                <a:ea typeface="Calibri" panose="020F0502020204030204" pitchFamily="34" charset="0"/>
              </a:rPr>
              <a:t>Director of Golf office located at Toqua Golf Maintenance </a:t>
            </a:r>
          </a:p>
          <a:p>
            <a:pPr marL="980694" lvl="2" indent="-285750">
              <a:spcBef>
                <a:spcPts val="0"/>
              </a:spcBef>
            </a:pPr>
            <a:r>
              <a:rPr lang="en-US" sz="1500" dirty="0">
                <a:effectLst/>
                <a:latin typeface="Calibri" panose="020F0502020204030204" pitchFamily="34" charset="0"/>
                <a:ea typeface="Calibri" panose="020F0502020204030204" pitchFamily="34" charset="0"/>
              </a:rPr>
              <a:t>Office</a:t>
            </a:r>
            <a:r>
              <a:rPr lang="en-US" sz="1500" dirty="0">
                <a:latin typeface="Calibri" panose="020F0502020204030204" pitchFamily="34" charset="0"/>
                <a:ea typeface="Calibri" panose="020F0502020204030204" pitchFamily="34" charset="0"/>
              </a:rPr>
              <a:t> # - 865.310.9621</a:t>
            </a:r>
          </a:p>
          <a:p>
            <a:pPr marL="980694" lvl="2" indent="-285750">
              <a:spcBef>
                <a:spcPts val="0"/>
              </a:spcBef>
            </a:pPr>
            <a:r>
              <a:rPr lang="en-US" sz="1500" dirty="0">
                <a:effectLst/>
                <a:latin typeface="Calibri" panose="020F0502020204030204" pitchFamily="34" charset="0"/>
                <a:ea typeface="Calibri" panose="020F0502020204030204" pitchFamily="34" charset="0"/>
              </a:rPr>
              <a:t>Mobile # - 865.228.3370 </a:t>
            </a:r>
          </a:p>
          <a:p>
            <a:pPr marL="0" indent="0">
              <a:lnSpc>
                <a:spcPct val="117000"/>
              </a:lnSpc>
              <a:spcBef>
                <a:spcPts val="0"/>
              </a:spcBef>
              <a:spcAft>
                <a:spcPts val="800"/>
              </a:spcAft>
              <a:buNone/>
            </a:pPr>
            <a:endParaRPr lang="en-US" sz="1800" dirty="0">
              <a:latin typeface="Calibri" panose="020F0502020204030204" pitchFamily="34" charset="0"/>
              <a:cs typeface="Times New Roman" panose="02020603050405020304" pitchFamily="18" charset="0"/>
            </a:endParaRPr>
          </a:p>
          <a:p>
            <a:pPr marL="0" indent="0">
              <a:lnSpc>
                <a:spcPct val="117000"/>
              </a:lnSpc>
              <a:spcBef>
                <a:spcPts val="0"/>
              </a:spcBef>
              <a:spcAft>
                <a:spcPts val="800"/>
              </a:spcAft>
              <a:buNone/>
            </a:pPr>
            <a:r>
              <a:rPr lang="en-US" sz="1800" dirty="0">
                <a:latin typeface="Calibri" panose="020F0502020204030204" pitchFamily="34" charset="0"/>
                <a:cs typeface="Times New Roman" panose="02020603050405020304" pitchFamily="18" charset="0"/>
              </a:rPr>
              <a:t>THANK YOU FOR YOUR CONTRIBUTIONS AND CONTINUED SUPPORT OF TELLICO VILLAGE GOLF! </a:t>
            </a:r>
          </a:p>
          <a:p>
            <a:pPr marL="109728" indent="0">
              <a:buNone/>
            </a:pPr>
            <a:endParaRPr lang="en-US" dirty="0"/>
          </a:p>
        </p:txBody>
      </p:sp>
      <p:sp>
        <p:nvSpPr>
          <p:cNvPr id="4" name="Title 3">
            <a:extLst>
              <a:ext uri="{FF2B5EF4-FFF2-40B4-BE49-F238E27FC236}">
                <a16:creationId xmlns:a16="http://schemas.microsoft.com/office/drawing/2014/main" id="{375E09A9-57D9-4EE6-8817-9EFABF5079A4}"/>
              </a:ext>
            </a:extLst>
          </p:cNvPr>
          <p:cNvSpPr>
            <a:spLocks noGrp="1"/>
          </p:cNvSpPr>
          <p:nvPr>
            <p:ph type="title"/>
          </p:nvPr>
        </p:nvSpPr>
        <p:spPr>
          <a:xfrm>
            <a:off x="466859" y="0"/>
            <a:ext cx="8229600" cy="685800"/>
          </a:xfrm>
        </p:spPr>
        <p:txBody>
          <a:bodyPr>
            <a:normAutofit fontScale="90000"/>
          </a:bodyPr>
          <a:lstStyle/>
          <a:p>
            <a:r>
              <a:rPr lang="en-US" dirty="0"/>
              <a:t>Golf Advisory Committee </a:t>
            </a:r>
          </a:p>
        </p:txBody>
      </p:sp>
    </p:spTree>
    <p:extLst>
      <p:ext uri="{BB962C8B-B14F-4D97-AF65-F5344CB8AC3E}">
        <p14:creationId xmlns:p14="http://schemas.microsoft.com/office/powerpoint/2010/main" val="71026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7"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33241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5406AEA-9E9B-4881-AFAF-B1311959E060}"/>
              </a:ext>
            </a:extLst>
          </p:cNvPr>
          <p:cNvSpPr>
            <a:spLocks noGrp="1"/>
          </p:cNvSpPr>
          <p:nvPr>
            <p:ph type="ctrTitle"/>
          </p:nvPr>
        </p:nvSpPr>
        <p:spPr>
          <a:xfrm>
            <a:off x="395653" y="4424729"/>
            <a:ext cx="8354891" cy="697835"/>
          </a:xfrm>
        </p:spPr>
        <p:txBody>
          <a:bodyPr>
            <a:normAutofit/>
          </a:bodyPr>
          <a:lstStyle/>
          <a:p>
            <a:r>
              <a:rPr lang="en-US" sz="4050" dirty="0">
                <a:solidFill>
                  <a:srgbClr val="FFFFFF"/>
                </a:solidFill>
              </a:rPr>
              <a:t>Golf Operations Updates</a:t>
            </a:r>
          </a:p>
        </p:txBody>
      </p:sp>
      <p:pic>
        <p:nvPicPr>
          <p:cNvPr id="4" name="Picture 3">
            <a:extLst>
              <a:ext uri="{FF2B5EF4-FFF2-40B4-BE49-F238E27FC236}">
                <a16:creationId xmlns:a16="http://schemas.microsoft.com/office/drawing/2014/main" id="{E421431E-3F7C-45D3-BAEE-589BF4AE52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031" y="1664700"/>
            <a:ext cx="2569207" cy="1844924"/>
          </a:xfrm>
          <a:prstGeom prst="rect">
            <a:avLst/>
          </a:prstGeom>
        </p:spPr>
      </p:pic>
      <p:pic>
        <p:nvPicPr>
          <p:cNvPr id="5" name="Picture 4">
            <a:extLst>
              <a:ext uri="{FF2B5EF4-FFF2-40B4-BE49-F238E27FC236}">
                <a16:creationId xmlns:a16="http://schemas.microsoft.com/office/drawing/2014/main" id="{30B8B27C-5343-4031-B6C4-859DC4DCF697}"/>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3289297" y="1685916"/>
            <a:ext cx="2574993" cy="1802494"/>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87D05B2-C95E-40EE-88E9-90A0287C6AA4}"/>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6337294" y="1204478"/>
            <a:ext cx="2567937" cy="2798840"/>
          </a:xfrm>
          <a:prstGeom prst="rect">
            <a:avLst/>
          </a:prstGeom>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16126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04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11E73-39FC-75BC-1F20-C902A266D7BE}"/>
              </a:ext>
            </a:extLst>
          </p:cNvPr>
          <p:cNvPicPr>
            <a:picLocks noChangeAspect="1"/>
          </p:cNvPicPr>
          <p:nvPr/>
        </p:nvPicPr>
        <p:blipFill>
          <a:blip r:embed="rId2"/>
          <a:stretch>
            <a:fillRect/>
          </a:stretch>
        </p:blipFill>
        <p:spPr>
          <a:xfrm>
            <a:off x="609600" y="262466"/>
            <a:ext cx="7772400" cy="6333067"/>
          </a:xfrm>
          <a:prstGeom prst="rect">
            <a:avLst/>
          </a:prstGeom>
        </p:spPr>
      </p:pic>
    </p:spTree>
    <p:extLst>
      <p:ext uri="{BB962C8B-B14F-4D97-AF65-F5344CB8AC3E}">
        <p14:creationId xmlns:p14="http://schemas.microsoft.com/office/powerpoint/2010/main" val="376917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904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0D10F98B-4BE7-ACFD-1A1E-397B2D0857C0}"/>
              </a:ext>
            </a:extLst>
          </p:cNvPr>
          <p:cNvPicPr>
            <a:picLocks noChangeAspect="1"/>
          </p:cNvPicPr>
          <p:nvPr/>
        </p:nvPicPr>
        <p:blipFill>
          <a:blip r:embed="rId2"/>
          <a:stretch>
            <a:fillRect/>
          </a:stretch>
        </p:blipFill>
        <p:spPr>
          <a:xfrm>
            <a:off x="482600" y="1343406"/>
            <a:ext cx="8178799" cy="4171188"/>
          </a:xfrm>
          <a:prstGeom prst="rect">
            <a:avLst/>
          </a:prstGeom>
        </p:spPr>
      </p:pic>
    </p:spTree>
    <p:extLst>
      <p:ext uri="{BB962C8B-B14F-4D97-AF65-F5344CB8AC3E}">
        <p14:creationId xmlns:p14="http://schemas.microsoft.com/office/powerpoint/2010/main" val="162329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D5DC-A50B-4564-A018-343CCC684A0F}"/>
              </a:ext>
            </a:extLst>
          </p:cNvPr>
          <p:cNvSpPr>
            <a:spLocks noGrp="1"/>
          </p:cNvSpPr>
          <p:nvPr>
            <p:ph type="title"/>
          </p:nvPr>
        </p:nvSpPr>
        <p:spPr>
          <a:xfrm>
            <a:off x="2193" y="0"/>
            <a:ext cx="9067800" cy="1143000"/>
          </a:xfrm>
        </p:spPr>
        <p:txBody>
          <a:bodyPr>
            <a:normAutofit/>
          </a:bodyPr>
          <a:lstStyle/>
          <a:p>
            <a:r>
              <a:rPr lang="en-US" dirty="0"/>
              <a:t>Golf Calendar Highlights</a:t>
            </a:r>
          </a:p>
        </p:txBody>
      </p:sp>
      <p:sp>
        <p:nvSpPr>
          <p:cNvPr id="3" name="Content Placeholder 2">
            <a:extLst>
              <a:ext uri="{FF2B5EF4-FFF2-40B4-BE49-F238E27FC236}">
                <a16:creationId xmlns:a16="http://schemas.microsoft.com/office/drawing/2014/main" id="{AD9EA8B7-A967-4B5F-8B78-BB35A5631DDA}"/>
              </a:ext>
            </a:extLst>
          </p:cNvPr>
          <p:cNvSpPr>
            <a:spLocks noGrp="1"/>
          </p:cNvSpPr>
          <p:nvPr>
            <p:ph idx="1"/>
          </p:nvPr>
        </p:nvSpPr>
        <p:spPr>
          <a:xfrm>
            <a:off x="76200" y="845875"/>
            <a:ext cx="9067800" cy="5166250"/>
          </a:xfrm>
        </p:spPr>
        <p:txBody>
          <a:bodyPr>
            <a:normAutofit fontScale="77500" lnSpcReduction="20000"/>
          </a:bodyPr>
          <a:lstStyle/>
          <a:p>
            <a:pPr marL="109728" indent="0">
              <a:buNone/>
            </a:pPr>
            <a:r>
              <a:rPr lang="en-US" dirty="0"/>
              <a:t>Recent </a:t>
            </a:r>
          </a:p>
          <a:p>
            <a:pPr lvl="0">
              <a:buFont typeface="Wingdings" panose="05000000000000000000" pitchFamily="2" charset="2"/>
              <a:buChar char="Ø"/>
            </a:pPr>
            <a:r>
              <a:rPr lang="en-US" dirty="0"/>
              <a:t>Red-Tailed Hawk Invitational – June 16</a:t>
            </a:r>
            <a:r>
              <a:rPr lang="en-US" baseline="30000" dirty="0"/>
              <a:t>th</a:t>
            </a:r>
            <a:r>
              <a:rPr lang="en-US" dirty="0"/>
              <a:t> – 18</a:t>
            </a:r>
            <a:r>
              <a:rPr lang="en-US" baseline="30000" dirty="0"/>
              <a:t>th</a:t>
            </a:r>
            <a:r>
              <a:rPr lang="en-US" dirty="0"/>
              <a:t>  </a:t>
            </a:r>
          </a:p>
          <a:p>
            <a:pPr lvl="1">
              <a:buFont typeface="Courier New" panose="02070309020205020404" pitchFamily="49" charset="0"/>
              <a:buChar char="o"/>
            </a:pPr>
            <a:r>
              <a:rPr lang="en-US" dirty="0"/>
              <a:t>Historic Hole in Ones </a:t>
            </a:r>
          </a:p>
          <a:p>
            <a:pPr lvl="0">
              <a:buFont typeface="Wingdings" panose="05000000000000000000" pitchFamily="2" charset="2"/>
              <a:buChar char="Ø"/>
            </a:pPr>
            <a:r>
              <a:rPr lang="en-US" dirty="0"/>
              <a:t>LGA18 Member-Guest was at Toqua on Monday, June 20</a:t>
            </a:r>
            <a:r>
              <a:rPr lang="en-US" baseline="30000" dirty="0"/>
              <a:t>th</a:t>
            </a:r>
            <a:r>
              <a:rPr lang="en-US" dirty="0"/>
              <a:t> </a:t>
            </a:r>
          </a:p>
          <a:p>
            <a:pPr lvl="0">
              <a:buFont typeface="Wingdings" panose="05000000000000000000" pitchFamily="2" charset="2"/>
              <a:buChar char="Ø"/>
            </a:pPr>
            <a:r>
              <a:rPr lang="en-US" dirty="0"/>
              <a:t>LGA9 Guest Day was at Toqua on Tuesday, June 28</a:t>
            </a:r>
            <a:r>
              <a:rPr lang="en-US" baseline="30000" dirty="0"/>
              <a:t>th</a:t>
            </a:r>
            <a:r>
              <a:rPr lang="en-US" dirty="0"/>
              <a:t> </a:t>
            </a:r>
          </a:p>
          <a:p>
            <a:pPr lvl="0">
              <a:buFont typeface="Wingdings" panose="05000000000000000000" pitchFamily="2" charset="2"/>
              <a:buChar char="Ø"/>
            </a:pPr>
            <a:r>
              <a:rPr lang="en-US" dirty="0"/>
              <a:t>Smoky Mountain Service Dogs outing was at Toqua on Saturday, June 25</a:t>
            </a:r>
            <a:r>
              <a:rPr lang="en-US" baseline="30000" dirty="0"/>
              <a:t>th</a:t>
            </a:r>
            <a:r>
              <a:rPr lang="en-US" dirty="0"/>
              <a:t> </a:t>
            </a:r>
          </a:p>
          <a:p>
            <a:pPr lvl="0">
              <a:buFont typeface="Wingdings" panose="05000000000000000000" pitchFamily="2" charset="2"/>
              <a:buChar char="Ø"/>
            </a:pPr>
            <a:r>
              <a:rPr lang="en-US" dirty="0"/>
              <a:t>Demo Days have all been a huge success</a:t>
            </a:r>
          </a:p>
          <a:p>
            <a:pPr lvl="0">
              <a:buFont typeface="Wingdings" panose="05000000000000000000" pitchFamily="2" charset="2"/>
              <a:buChar char="Ø"/>
            </a:pPr>
            <a:r>
              <a:rPr lang="en-US" dirty="0"/>
              <a:t>TPI Sessions have been very well received and there are more scheduled </a:t>
            </a:r>
          </a:p>
          <a:p>
            <a:pPr marL="109728" lvl="0" indent="0">
              <a:buNone/>
            </a:pPr>
            <a:endParaRPr lang="en-US" dirty="0"/>
          </a:p>
          <a:p>
            <a:pPr marL="109728" lvl="0" indent="0">
              <a:buNone/>
            </a:pPr>
            <a:r>
              <a:rPr lang="en-US" dirty="0"/>
              <a:t>Upcoming </a:t>
            </a:r>
          </a:p>
          <a:p>
            <a:pPr lvl="0">
              <a:buFont typeface="Wingdings" panose="05000000000000000000" pitchFamily="2" charset="2"/>
              <a:buChar char="Ø"/>
            </a:pPr>
            <a:r>
              <a:rPr lang="en-US" dirty="0"/>
              <a:t>Jr. Golf Camp is July 11</a:t>
            </a:r>
            <a:r>
              <a:rPr lang="en-US" baseline="30000" dirty="0"/>
              <a:t>th</a:t>
            </a:r>
            <a:r>
              <a:rPr lang="en-US" dirty="0"/>
              <a:t> – 15</a:t>
            </a:r>
            <a:r>
              <a:rPr lang="en-US" baseline="30000" dirty="0"/>
              <a:t>th</a:t>
            </a:r>
            <a:r>
              <a:rPr lang="en-US" dirty="0"/>
              <a:t> followed by Parent-Child Tournament on July 16</a:t>
            </a:r>
            <a:r>
              <a:rPr lang="en-US" baseline="30000" dirty="0"/>
              <a:t>th</a:t>
            </a:r>
            <a:r>
              <a:rPr lang="en-US" dirty="0"/>
              <a:t> (65 campers registered) </a:t>
            </a:r>
          </a:p>
          <a:p>
            <a:pPr marL="109728" lvl="0" indent="0">
              <a:buNone/>
            </a:pPr>
            <a:r>
              <a:rPr lang="en-US" dirty="0"/>
              <a:t>   </a:t>
            </a:r>
          </a:p>
          <a:p>
            <a:pPr marL="109728" lvl="0" indent="0">
              <a:buNone/>
            </a:pPr>
            <a:r>
              <a:rPr lang="en-US" dirty="0"/>
              <a:t>2022 Calendar is  posted on the </a:t>
            </a:r>
            <a:r>
              <a:rPr lang="en-US" dirty="0">
                <a:hlinkClick r:id="rId2"/>
              </a:rPr>
              <a:t>www.golftellicovillage.com</a:t>
            </a:r>
            <a:r>
              <a:rPr lang="en-US" dirty="0"/>
              <a:t> website </a:t>
            </a:r>
          </a:p>
        </p:txBody>
      </p:sp>
    </p:spTree>
    <p:extLst>
      <p:ext uri="{BB962C8B-B14F-4D97-AF65-F5344CB8AC3E}">
        <p14:creationId xmlns:p14="http://schemas.microsoft.com/office/powerpoint/2010/main" val="250310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05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D84198-AE47-2733-8BEC-76F014E1E637}"/>
              </a:ext>
            </a:extLst>
          </p:cNvPr>
          <p:cNvPicPr>
            <a:picLocks noChangeAspect="1"/>
          </p:cNvPicPr>
          <p:nvPr/>
        </p:nvPicPr>
        <p:blipFill>
          <a:blip r:embed="rId2"/>
          <a:stretch>
            <a:fillRect/>
          </a:stretch>
        </p:blipFill>
        <p:spPr>
          <a:xfrm>
            <a:off x="1616526" y="643467"/>
            <a:ext cx="5910946" cy="5571066"/>
          </a:xfrm>
          <a:prstGeom prst="rect">
            <a:avLst/>
          </a:prstGeom>
        </p:spPr>
      </p:pic>
    </p:spTree>
    <p:extLst>
      <p:ext uri="{BB962C8B-B14F-4D97-AF65-F5344CB8AC3E}">
        <p14:creationId xmlns:p14="http://schemas.microsoft.com/office/powerpoint/2010/main" val="163756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1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55C184-69A8-1F65-66BB-9E370C94376C}"/>
              </a:ext>
            </a:extLst>
          </p:cNvPr>
          <p:cNvPicPr>
            <a:picLocks noChangeAspect="1"/>
          </p:cNvPicPr>
          <p:nvPr/>
        </p:nvPicPr>
        <p:blipFill>
          <a:blip r:embed="rId2"/>
          <a:stretch>
            <a:fillRect/>
          </a:stretch>
        </p:blipFill>
        <p:spPr>
          <a:xfrm>
            <a:off x="482600" y="668656"/>
            <a:ext cx="8178799" cy="5520687"/>
          </a:xfrm>
          <a:prstGeom prst="rect">
            <a:avLst/>
          </a:prstGeom>
        </p:spPr>
      </p:pic>
    </p:spTree>
    <p:extLst>
      <p:ext uri="{BB962C8B-B14F-4D97-AF65-F5344CB8AC3E}">
        <p14:creationId xmlns:p14="http://schemas.microsoft.com/office/powerpoint/2010/main" val="417637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E5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E814163-D23D-0903-E6F2-2C76C94A537A}"/>
              </a:ext>
            </a:extLst>
          </p:cNvPr>
          <p:cNvPicPr>
            <a:picLocks noChangeAspect="1"/>
          </p:cNvPicPr>
          <p:nvPr/>
        </p:nvPicPr>
        <p:blipFill>
          <a:blip r:embed="rId2"/>
          <a:stretch>
            <a:fillRect/>
          </a:stretch>
        </p:blipFill>
        <p:spPr>
          <a:xfrm>
            <a:off x="1275510" y="643467"/>
            <a:ext cx="6592979" cy="5571066"/>
          </a:xfrm>
          <a:prstGeom prst="rect">
            <a:avLst/>
          </a:prstGeom>
        </p:spPr>
      </p:pic>
    </p:spTree>
    <p:extLst>
      <p:ext uri="{BB962C8B-B14F-4D97-AF65-F5344CB8AC3E}">
        <p14:creationId xmlns:p14="http://schemas.microsoft.com/office/powerpoint/2010/main" val="2943133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51B76D-CA03-B5B5-97CC-458B620BD7F8}"/>
              </a:ext>
            </a:extLst>
          </p:cNvPr>
          <p:cNvPicPr>
            <a:picLocks noChangeAspect="1"/>
          </p:cNvPicPr>
          <p:nvPr/>
        </p:nvPicPr>
        <p:blipFill>
          <a:blip r:embed="rId2"/>
          <a:stretch>
            <a:fillRect/>
          </a:stretch>
        </p:blipFill>
        <p:spPr>
          <a:xfrm>
            <a:off x="2551641" y="1123527"/>
            <a:ext cx="4040712" cy="4604800"/>
          </a:xfrm>
          <a:prstGeom prst="rect">
            <a:avLst/>
          </a:prstGeom>
        </p:spPr>
      </p:pic>
    </p:spTree>
    <p:extLst>
      <p:ext uri="{BB962C8B-B14F-4D97-AF65-F5344CB8AC3E}">
        <p14:creationId xmlns:p14="http://schemas.microsoft.com/office/powerpoint/2010/main" val="14733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241" y="1114887"/>
            <a:ext cx="8229600" cy="4525963"/>
          </a:xfrm>
        </p:spPr>
        <p:txBody>
          <a:bodyPr>
            <a:normAutofit fontScale="25000" lnSpcReduction="20000"/>
          </a:bodyPr>
          <a:lstStyle/>
          <a:p>
            <a:pPr lvl="0"/>
            <a:r>
              <a:rPr lang="en-US" sz="7400" dirty="0"/>
              <a:t>Welcome &amp; Opening Comments</a:t>
            </a:r>
          </a:p>
          <a:p>
            <a:pPr lvl="0"/>
            <a:r>
              <a:rPr lang="en-US" sz="7400" dirty="0"/>
              <a:t>Approval of June Report with no in-person meeting </a:t>
            </a:r>
          </a:p>
          <a:p>
            <a:pPr lvl="0"/>
            <a:r>
              <a:rPr lang="en-US" sz="7400" dirty="0"/>
              <a:t>Golf Rounds and Financial Report </a:t>
            </a:r>
          </a:p>
          <a:p>
            <a:pPr lvl="1"/>
            <a:r>
              <a:rPr lang="en-US" sz="7000" dirty="0"/>
              <a:t>Program Tracking  </a:t>
            </a:r>
          </a:p>
          <a:p>
            <a:pPr lvl="1"/>
            <a:r>
              <a:rPr lang="en-US" sz="7000" dirty="0"/>
              <a:t>Capital Requests Update</a:t>
            </a:r>
          </a:p>
          <a:p>
            <a:pPr lvl="1"/>
            <a:r>
              <a:rPr lang="en-US" sz="7000" dirty="0"/>
              <a:t>2023 Budget Calendar </a:t>
            </a:r>
          </a:p>
          <a:p>
            <a:pPr lvl="1"/>
            <a:r>
              <a:rPr lang="en-US" sz="7000" dirty="0"/>
              <a:t>Long-Range Planning </a:t>
            </a:r>
          </a:p>
          <a:p>
            <a:pPr lvl="0"/>
            <a:r>
              <a:rPr lang="en-US" sz="7400" dirty="0"/>
              <a:t>Golf Advisory Committee Updates</a:t>
            </a:r>
          </a:p>
          <a:p>
            <a:pPr lvl="1"/>
            <a:r>
              <a:rPr lang="en-US" sz="7000" dirty="0"/>
              <a:t>Committee Liaisons </a:t>
            </a:r>
          </a:p>
          <a:p>
            <a:pPr lvl="1"/>
            <a:r>
              <a:rPr lang="en-US" sz="7000" dirty="0"/>
              <a:t>2022 Goals and Objectives </a:t>
            </a:r>
          </a:p>
          <a:p>
            <a:pPr lvl="0"/>
            <a:r>
              <a:rPr lang="en-US" sz="7400" dirty="0"/>
              <a:t>Golf Operations Updates – C. Sykes </a:t>
            </a:r>
          </a:p>
          <a:p>
            <a:pPr lvl="1"/>
            <a:r>
              <a:rPr lang="en-US" sz="7400" dirty="0"/>
              <a:t>Golf Calendar Highlights</a:t>
            </a:r>
          </a:p>
          <a:p>
            <a:pPr lvl="1"/>
            <a:r>
              <a:rPr lang="en-US" sz="7400" dirty="0"/>
              <a:t>Full Calendar on the </a:t>
            </a:r>
            <a:r>
              <a:rPr lang="en-US" sz="7400" dirty="0">
                <a:hlinkClick r:id="rId2"/>
              </a:rPr>
              <a:t>www.golftellicovillage.com</a:t>
            </a:r>
            <a:r>
              <a:rPr lang="en-US" sz="7400" dirty="0"/>
              <a:t> website </a:t>
            </a:r>
          </a:p>
          <a:p>
            <a:pPr lvl="0"/>
            <a:r>
              <a:rPr lang="en-US" sz="7400" dirty="0"/>
              <a:t>Golf Course Updates – Golf Supers</a:t>
            </a:r>
          </a:p>
          <a:p>
            <a:pPr lvl="0"/>
            <a:r>
              <a:rPr lang="en-US" sz="7400" dirty="0"/>
              <a:t>Golf Marketing-Advertising Updates </a:t>
            </a:r>
          </a:p>
          <a:p>
            <a:pPr lvl="1"/>
            <a:r>
              <a:rPr lang="en-US" sz="7000" dirty="0"/>
              <a:t>Golf Ownership of </a:t>
            </a:r>
            <a:r>
              <a:rPr lang="en-US" sz="7000" dirty="0">
                <a:hlinkClick r:id="rId2"/>
              </a:rPr>
              <a:t>www.golftellicovillage.com</a:t>
            </a:r>
            <a:r>
              <a:rPr lang="en-US" sz="7000" dirty="0"/>
              <a:t> website </a:t>
            </a:r>
          </a:p>
          <a:p>
            <a:r>
              <a:rPr lang="en-US" sz="7400" dirty="0"/>
              <a:t>Other? </a:t>
            </a:r>
          </a:p>
          <a:p>
            <a:pPr marL="393192" lvl="1" indent="0">
              <a:buNone/>
            </a:pPr>
            <a:br>
              <a:rPr lang="en-US" sz="1900" dirty="0"/>
            </a:br>
            <a:br>
              <a:rPr lang="en-US" sz="1600" dirty="0"/>
            </a:br>
            <a:endParaRPr lang="en-US" sz="1600" dirty="0"/>
          </a:p>
          <a:p>
            <a:pPr lvl="0"/>
            <a:endParaRPr lang="en-US" sz="2000" dirty="0"/>
          </a:p>
          <a:p>
            <a:pPr lvl="0"/>
            <a:endParaRPr lang="en-US" sz="2000" dirty="0"/>
          </a:p>
          <a:p>
            <a:pPr lvl="0"/>
            <a:endParaRPr lang="en-US" sz="2000" dirty="0"/>
          </a:p>
          <a:p>
            <a:pPr>
              <a:buNone/>
            </a:pPr>
            <a:endParaRPr lang="en-US" sz="2000" dirty="0"/>
          </a:p>
        </p:txBody>
      </p:sp>
      <p:sp>
        <p:nvSpPr>
          <p:cNvPr id="2" name="Title 1"/>
          <p:cNvSpPr>
            <a:spLocks noGrp="1"/>
          </p:cNvSpPr>
          <p:nvPr>
            <p:ph type="title"/>
          </p:nvPr>
        </p:nvSpPr>
        <p:spPr>
          <a:xfrm>
            <a:off x="457200" y="0"/>
            <a:ext cx="8229600" cy="1143000"/>
          </a:xfrm>
        </p:spPr>
        <p:txBody>
          <a:bodyPr>
            <a:normAutofit/>
          </a:bodyPr>
          <a:lstStyle/>
          <a:p>
            <a:r>
              <a:rPr lang="en-US"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FB447C3-F5B3-569E-B8B7-6B901510A267}"/>
              </a:ext>
            </a:extLst>
          </p:cNvPr>
          <p:cNvPicPr>
            <a:picLocks noChangeAspect="1"/>
          </p:cNvPicPr>
          <p:nvPr/>
        </p:nvPicPr>
        <p:blipFill>
          <a:blip r:embed="rId2"/>
          <a:stretch>
            <a:fillRect/>
          </a:stretch>
        </p:blipFill>
        <p:spPr>
          <a:xfrm>
            <a:off x="4873139" y="643467"/>
            <a:ext cx="3732612" cy="5571066"/>
          </a:xfrm>
          <a:prstGeom prst="rect">
            <a:avLst/>
          </a:prstGeom>
        </p:spPr>
      </p:pic>
      <p:sp>
        <p:nvSpPr>
          <p:cNvPr id="40" name="Rectangle 39">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F30E03-60D7-6920-5FFA-E77D4187182A}"/>
              </a:ext>
            </a:extLst>
          </p:cNvPr>
          <p:cNvPicPr>
            <a:picLocks noChangeAspect="1"/>
          </p:cNvPicPr>
          <p:nvPr/>
        </p:nvPicPr>
        <p:blipFill>
          <a:blip r:embed="rId3"/>
          <a:stretch>
            <a:fillRect/>
          </a:stretch>
        </p:blipFill>
        <p:spPr>
          <a:xfrm>
            <a:off x="480885" y="651137"/>
            <a:ext cx="3847338" cy="5555725"/>
          </a:xfrm>
          <a:prstGeom prst="rect">
            <a:avLst/>
          </a:prstGeom>
        </p:spPr>
      </p:pic>
    </p:spTree>
    <p:extLst>
      <p:ext uri="{BB962C8B-B14F-4D97-AF65-F5344CB8AC3E}">
        <p14:creationId xmlns:p14="http://schemas.microsoft.com/office/powerpoint/2010/main" val="148540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7"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33241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5406AEA-9E9B-4881-AFAF-B1311959E060}"/>
              </a:ext>
            </a:extLst>
          </p:cNvPr>
          <p:cNvSpPr>
            <a:spLocks noGrp="1"/>
          </p:cNvSpPr>
          <p:nvPr>
            <p:ph type="ctrTitle"/>
          </p:nvPr>
        </p:nvSpPr>
        <p:spPr>
          <a:xfrm>
            <a:off x="395653" y="4424729"/>
            <a:ext cx="8354891" cy="697835"/>
          </a:xfrm>
        </p:spPr>
        <p:txBody>
          <a:bodyPr>
            <a:normAutofit/>
          </a:bodyPr>
          <a:lstStyle/>
          <a:p>
            <a:r>
              <a:rPr lang="en-US" sz="4050" dirty="0">
                <a:solidFill>
                  <a:srgbClr val="FFFFFF"/>
                </a:solidFill>
              </a:rPr>
              <a:t>Golf Course Updates</a:t>
            </a:r>
          </a:p>
        </p:txBody>
      </p:sp>
      <p:pic>
        <p:nvPicPr>
          <p:cNvPr id="4" name="Picture 3">
            <a:extLst>
              <a:ext uri="{FF2B5EF4-FFF2-40B4-BE49-F238E27FC236}">
                <a16:creationId xmlns:a16="http://schemas.microsoft.com/office/drawing/2014/main" id="{E421431E-3F7C-45D3-BAEE-589BF4AE52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030" y="1664700"/>
            <a:ext cx="2569207" cy="1844924"/>
          </a:xfrm>
          <a:prstGeom prst="rect">
            <a:avLst/>
          </a:prstGeom>
        </p:spPr>
      </p:pic>
      <p:pic>
        <p:nvPicPr>
          <p:cNvPr id="5" name="Picture 4">
            <a:extLst>
              <a:ext uri="{FF2B5EF4-FFF2-40B4-BE49-F238E27FC236}">
                <a16:creationId xmlns:a16="http://schemas.microsoft.com/office/drawing/2014/main" id="{30B8B27C-5343-4031-B6C4-859DC4DCF697}"/>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3289297" y="1685916"/>
            <a:ext cx="2574993" cy="1802494"/>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87D05B2-C95E-40EE-88E9-90A0287C6AA4}"/>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6337294" y="1204478"/>
            <a:ext cx="2567937" cy="2798840"/>
          </a:xfrm>
          <a:prstGeom prst="rect">
            <a:avLst/>
          </a:prstGeom>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16126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04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AFD02-364D-4781-9BE1-C693B5F4E217}"/>
              </a:ext>
            </a:extLst>
          </p:cNvPr>
          <p:cNvSpPr>
            <a:spLocks noGrp="1"/>
          </p:cNvSpPr>
          <p:nvPr>
            <p:ph type="title" idx="4294967295"/>
          </p:nvPr>
        </p:nvSpPr>
        <p:spPr>
          <a:xfrm>
            <a:off x="3810000" y="609600"/>
            <a:ext cx="5029201" cy="1143000"/>
          </a:xfrm>
        </p:spPr>
        <p:txBody>
          <a:bodyPr>
            <a:noAutofit/>
          </a:bodyPr>
          <a:lstStyle/>
          <a:p>
            <a:r>
              <a:rPr lang="en-US" sz="6000" b="1" dirty="0"/>
              <a:t>Course Updates </a:t>
            </a:r>
          </a:p>
        </p:txBody>
      </p:sp>
      <p:pic>
        <p:nvPicPr>
          <p:cNvPr id="5" name="Picture 4">
            <a:extLst>
              <a:ext uri="{FF2B5EF4-FFF2-40B4-BE49-F238E27FC236}">
                <a16:creationId xmlns:a16="http://schemas.microsoft.com/office/drawing/2014/main" id="{648D23EA-6B21-49A6-84F0-7F23CCF387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93" y="76200"/>
            <a:ext cx="3077326" cy="2209800"/>
          </a:xfrm>
          <a:prstGeom prst="rect">
            <a:avLst/>
          </a:prstGeom>
        </p:spPr>
      </p:pic>
      <p:sp>
        <p:nvSpPr>
          <p:cNvPr id="2" name="TextBox 1">
            <a:extLst>
              <a:ext uri="{FF2B5EF4-FFF2-40B4-BE49-F238E27FC236}">
                <a16:creationId xmlns:a16="http://schemas.microsoft.com/office/drawing/2014/main" id="{D199B6E4-9408-4EA3-ABEF-64B8BA202851}"/>
              </a:ext>
            </a:extLst>
          </p:cNvPr>
          <p:cNvSpPr txBox="1"/>
          <p:nvPr/>
        </p:nvSpPr>
        <p:spPr>
          <a:xfrm>
            <a:off x="419100" y="2590800"/>
            <a:ext cx="8305800" cy="3693319"/>
          </a:xfrm>
          <a:prstGeom prst="rect">
            <a:avLst/>
          </a:prstGeom>
          <a:noFill/>
        </p:spPr>
        <p:txBody>
          <a:bodyPr wrap="square" rtlCol="0">
            <a:spAutoFit/>
          </a:bodyPr>
          <a:lstStyle/>
          <a:p>
            <a:pPr marL="342900" indent="-342900">
              <a:buFont typeface="Wingdings" panose="05000000000000000000" pitchFamily="2" charset="2"/>
              <a:buChar char="Ø"/>
            </a:pPr>
            <a:r>
              <a:rPr lang="en-US" b="1" dirty="0"/>
              <a:t>Ice Water Station Installed outside of Golf Shop </a:t>
            </a:r>
          </a:p>
          <a:p>
            <a:pPr marL="342900" indent="-342900">
              <a:buFont typeface="Wingdings" panose="05000000000000000000" pitchFamily="2" charset="2"/>
              <a:buChar char="Ø"/>
            </a:pPr>
            <a:r>
              <a:rPr lang="en-US" b="1" dirty="0"/>
              <a:t>All fans are out for the season, which includes the larger NEW </a:t>
            </a:r>
            <a:r>
              <a:rPr lang="en-US" b="1" dirty="0" err="1"/>
              <a:t>Turfbreeze</a:t>
            </a:r>
            <a:r>
              <a:rPr lang="en-US" b="1" dirty="0"/>
              <a:t> fans on the PG, #3 and #5. We were able to repurpose the older </a:t>
            </a:r>
            <a:r>
              <a:rPr lang="en-US" b="1" dirty="0" err="1"/>
              <a:t>Turfbreeze</a:t>
            </a:r>
            <a:r>
              <a:rPr lang="en-US" b="1" dirty="0"/>
              <a:t> fans to better support holes #6 and #13. </a:t>
            </a:r>
          </a:p>
          <a:p>
            <a:pPr marL="342900" indent="-342900">
              <a:buFont typeface="Wingdings" panose="05000000000000000000" pitchFamily="2" charset="2"/>
              <a:buChar char="Ø"/>
            </a:pPr>
            <a:r>
              <a:rPr lang="en-US" b="1" dirty="0"/>
              <a:t>New Yellow Tee on hole #1 is now open for play. </a:t>
            </a:r>
          </a:p>
          <a:p>
            <a:pPr marL="342900" indent="-342900">
              <a:buFont typeface="Wingdings" panose="05000000000000000000" pitchFamily="2" charset="2"/>
              <a:buChar char="Ø"/>
            </a:pPr>
            <a:r>
              <a:rPr lang="en-US" b="1" dirty="0"/>
              <a:t>Toqua Parking Lot paving project was completed, which includes a new golf cart return that will be rolled out in the coming weeks. </a:t>
            </a:r>
          </a:p>
          <a:p>
            <a:pPr marL="342900" indent="-342900">
              <a:buFont typeface="Wingdings" panose="05000000000000000000" pitchFamily="2" charset="2"/>
              <a:buChar char="Ø"/>
            </a:pPr>
            <a:r>
              <a:rPr lang="en-US" b="1" dirty="0"/>
              <a:t>Putting surfaces are as good as they have ever been for this time of year in spite of some very difficult weather conditions. </a:t>
            </a:r>
          </a:p>
          <a:p>
            <a:pPr marL="342900" indent="-342900">
              <a:buFont typeface="Wingdings" panose="05000000000000000000" pitchFamily="2" charset="2"/>
              <a:buChar char="Ø"/>
            </a:pPr>
            <a:r>
              <a:rPr lang="en-US" b="1" dirty="0"/>
              <a:t>The golf course has never been better and showed very well for recent state events and The Red-Tailed Hawk Invitational. </a:t>
            </a:r>
          </a:p>
          <a:p>
            <a:pPr marL="342900" indent="-342900">
              <a:buFont typeface="Wingdings" panose="05000000000000000000" pitchFamily="2" charset="2"/>
              <a:buChar char="Ø"/>
            </a:pPr>
            <a:r>
              <a:rPr lang="en-US" b="1" dirty="0"/>
              <a:t>Team is in flux but still well positioned for the season. </a:t>
            </a:r>
          </a:p>
          <a:p>
            <a:endParaRPr lang="en-US" b="1" dirty="0"/>
          </a:p>
        </p:txBody>
      </p:sp>
    </p:spTree>
    <p:extLst>
      <p:ext uri="{BB962C8B-B14F-4D97-AF65-F5344CB8AC3E}">
        <p14:creationId xmlns:p14="http://schemas.microsoft.com/office/powerpoint/2010/main" val="1195147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AFD02-364D-4781-9BE1-C693B5F4E217}"/>
              </a:ext>
            </a:extLst>
          </p:cNvPr>
          <p:cNvSpPr>
            <a:spLocks noGrp="1"/>
          </p:cNvSpPr>
          <p:nvPr>
            <p:ph type="title" idx="4294967295"/>
          </p:nvPr>
        </p:nvSpPr>
        <p:spPr>
          <a:xfrm>
            <a:off x="3810000" y="838200"/>
            <a:ext cx="5029201" cy="1143000"/>
          </a:xfrm>
        </p:spPr>
        <p:txBody>
          <a:bodyPr>
            <a:noAutofit/>
          </a:bodyPr>
          <a:lstStyle/>
          <a:p>
            <a:r>
              <a:rPr lang="en-US" sz="6000" b="1" dirty="0"/>
              <a:t>Course Updates </a:t>
            </a:r>
          </a:p>
        </p:txBody>
      </p:sp>
      <p:pic>
        <p:nvPicPr>
          <p:cNvPr id="4" name="Picture 3">
            <a:extLst>
              <a:ext uri="{FF2B5EF4-FFF2-40B4-BE49-F238E27FC236}">
                <a16:creationId xmlns:a16="http://schemas.microsoft.com/office/drawing/2014/main" id="{9E54D957-1B31-4519-93E1-7B62BDBFA1B9}"/>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0" y="30826"/>
            <a:ext cx="3374573" cy="2362200"/>
          </a:xfrm>
          <a:prstGeom prst="rect">
            <a:avLst/>
          </a:prstGeom>
        </p:spPr>
      </p:pic>
      <p:sp>
        <p:nvSpPr>
          <p:cNvPr id="2" name="TextBox 1">
            <a:extLst>
              <a:ext uri="{FF2B5EF4-FFF2-40B4-BE49-F238E27FC236}">
                <a16:creationId xmlns:a16="http://schemas.microsoft.com/office/drawing/2014/main" id="{D59B3712-2AA0-41E7-9017-1B0679EC4935}"/>
              </a:ext>
            </a:extLst>
          </p:cNvPr>
          <p:cNvSpPr txBox="1"/>
          <p:nvPr/>
        </p:nvSpPr>
        <p:spPr>
          <a:xfrm>
            <a:off x="533400" y="2819400"/>
            <a:ext cx="7391400" cy="3139321"/>
          </a:xfrm>
          <a:prstGeom prst="rect">
            <a:avLst/>
          </a:prstGeom>
          <a:noFill/>
        </p:spPr>
        <p:txBody>
          <a:bodyPr wrap="square" rtlCol="0">
            <a:spAutoFit/>
          </a:bodyPr>
          <a:lstStyle/>
          <a:p>
            <a:pPr marL="342900" indent="-342900">
              <a:buFont typeface="Wingdings" panose="05000000000000000000" pitchFamily="2" charset="2"/>
              <a:buChar char="Ø"/>
            </a:pPr>
            <a:r>
              <a:rPr lang="en-US" b="1" dirty="0"/>
              <a:t>Ice Water Station Installed at turn shack </a:t>
            </a:r>
          </a:p>
          <a:p>
            <a:pPr marL="342900" indent="-342900">
              <a:buFont typeface="Wingdings" panose="05000000000000000000" pitchFamily="2" charset="2"/>
              <a:buChar char="Ø"/>
            </a:pPr>
            <a:r>
              <a:rPr lang="en-US" b="1" dirty="0"/>
              <a:t>The new yellow tee on #10 and renovated-expanded green tee are both open for play.  </a:t>
            </a:r>
          </a:p>
          <a:p>
            <a:pPr marL="342900" indent="-342900">
              <a:buFont typeface="Wingdings" panose="05000000000000000000" pitchFamily="2" charset="2"/>
              <a:buChar char="Ø"/>
            </a:pPr>
            <a:r>
              <a:rPr lang="en-US" b="1" dirty="0"/>
              <a:t>New yellow tee for #16 has been constructed and will be sodded next week. </a:t>
            </a:r>
          </a:p>
          <a:p>
            <a:pPr marL="342900" indent="-342900">
              <a:buFont typeface="Wingdings" panose="05000000000000000000" pitchFamily="2" charset="2"/>
              <a:buChar char="Ø"/>
            </a:pPr>
            <a:r>
              <a:rPr lang="en-US" b="1" dirty="0"/>
              <a:t>Drainage work for #15 and #16 fairways is next, which will create more dirt for additional tee improvements (#15). </a:t>
            </a:r>
          </a:p>
          <a:p>
            <a:pPr marL="342900" indent="-342900">
              <a:buFont typeface="Wingdings" panose="05000000000000000000" pitchFamily="2" charset="2"/>
              <a:buChar char="Ø"/>
            </a:pPr>
            <a:r>
              <a:rPr lang="en-US" b="1" dirty="0"/>
              <a:t>Putting surfaces are as good as they have ever been for this time of year in spite of some very difficult weather conditions. </a:t>
            </a:r>
          </a:p>
          <a:p>
            <a:pPr marL="342900" indent="-342900">
              <a:buFont typeface="Wingdings" panose="05000000000000000000" pitchFamily="2" charset="2"/>
              <a:buChar char="Ø"/>
            </a:pPr>
            <a:r>
              <a:rPr lang="en-US" b="1" dirty="0"/>
              <a:t>New fan on #2 is a big improvement and should lessen pressures. </a:t>
            </a:r>
          </a:p>
          <a:p>
            <a:pPr marL="342900" indent="-342900">
              <a:buFont typeface="Wingdings" panose="05000000000000000000" pitchFamily="2" charset="2"/>
              <a:buChar char="Ø"/>
            </a:pPr>
            <a:r>
              <a:rPr lang="en-US" b="1" dirty="0"/>
              <a:t>Team is in flux but still well positioned for the season. </a:t>
            </a:r>
          </a:p>
        </p:txBody>
      </p:sp>
    </p:spTree>
    <p:extLst>
      <p:ext uri="{BB962C8B-B14F-4D97-AF65-F5344CB8AC3E}">
        <p14:creationId xmlns:p14="http://schemas.microsoft.com/office/powerpoint/2010/main" val="2096268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AFD02-364D-4781-9BE1-C693B5F4E217}"/>
              </a:ext>
            </a:extLst>
          </p:cNvPr>
          <p:cNvSpPr>
            <a:spLocks noGrp="1"/>
          </p:cNvSpPr>
          <p:nvPr>
            <p:ph type="title" idx="4294967295"/>
          </p:nvPr>
        </p:nvSpPr>
        <p:spPr>
          <a:xfrm>
            <a:off x="3429000" y="914400"/>
            <a:ext cx="5029201" cy="1143000"/>
          </a:xfrm>
        </p:spPr>
        <p:txBody>
          <a:bodyPr>
            <a:noAutofit/>
          </a:bodyPr>
          <a:lstStyle/>
          <a:p>
            <a:r>
              <a:rPr lang="en-US" sz="6000" b="1" dirty="0"/>
              <a:t>Course Updates </a:t>
            </a:r>
          </a:p>
        </p:txBody>
      </p:sp>
      <p:pic>
        <p:nvPicPr>
          <p:cNvPr id="5" name="Picture 4">
            <a:extLst>
              <a:ext uri="{FF2B5EF4-FFF2-40B4-BE49-F238E27FC236}">
                <a16:creationId xmlns:a16="http://schemas.microsoft.com/office/drawing/2014/main" id="{E5BA0BFB-1155-4B1E-9051-BDA14BE01C68}"/>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0" y="-2309"/>
            <a:ext cx="2567937" cy="2798840"/>
          </a:xfrm>
          <a:prstGeom prst="rect">
            <a:avLst/>
          </a:prstGeom>
        </p:spPr>
      </p:pic>
      <p:sp>
        <p:nvSpPr>
          <p:cNvPr id="2" name="TextBox 1">
            <a:extLst>
              <a:ext uri="{FF2B5EF4-FFF2-40B4-BE49-F238E27FC236}">
                <a16:creationId xmlns:a16="http://schemas.microsoft.com/office/drawing/2014/main" id="{5E5B6906-0E5A-46AD-81C2-E6E5FAD7C7B3}"/>
              </a:ext>
            </a:extLst>
          </p:cNvPr>
          <p:cNvSpPr txBox="1"/>
          <p:nvPr/>
        </p:nvSpPr>
        <p:spPr>
          <a:xfrm>
            <a:off x="609600" y="2823362"/>
            <a:ext cx="7848601" cy="3970318"/>
          </a:xfrm>
          <a:prstGeom prst="rect">
            <a:avLst/>
          </a:prstGeom>
          <a:noFill/>
        </p:spPr>
        <p:txBody>
          <a:bodyPr wrap="square" rtlCol="0">
            <a:spAutoFit/>
          </a:bodyPr>
          <a:lstStyle/>
          <a:p>
            <a:r>
              <a:rPr lang="en-US" b="1" dirty="0"/>
              <a:t>Bunker Renovation is primary focus in addition to day-to-day operations. </a:t>
            </a:r>
          </a:p>
          <a:p>
            <a:endParaRPr lang="en-US" b="1" dirty="0"/>
          </a:p>
          <a:p>
            <a:pPr marL="285750" indent="-285750">
              <a:buFont typeface="Wingdings" panose="05000000000000000000" pitchFamily="2" charset="2"/>
              <a:buChar char="Ø"/>
            </a:pPr>
            <a:r>
              <a:rPr lang="en-US" b="1" dirty="0"/>
              <a:t>#18, #11 and #12 are grown-in and fully open</a:t>
            </a:r>
          </a:p>
          <a:p>
            <a:pPr marL="285750" indent="-285750">
              <a:buFont typeface="Wingdings" panose="05000000000000000000" pitchFamily="2" charset="2"/>
              <a:buChar char="Ø"/>
            </a:pPr>
            <a:r>
              <a:rPr lang="en-US" b="1" dirty="0"/>
              <a:t>#13 and #14 are in finishing stage and should be completed in next two weeks</a:t>
            </a:r>
          </a:p>
          <a:p>
            <a:pPr marL="285750" indent="-285750">
              <a:buFont typeface="Wingdings" panose="05000000000000000000" pitchFamily="2" charset="2"/>
              <a:buChar char="Ø"/>
            </a:pPr>
            <a:r>
              <a:rPr lang="en-US" b="1" dirty="0"/>
              <a:t>New Yellow Tee on #3 is a great addition and has had an immediate positive impact on playability (excess dirt for additional tee work on #12 and #13) </a:t>
            </a:r>
          </a:p>
          <a:p>
            <a:pPr marL="285750" indent="-285750">
              <a:buFont typeface="Wingdings" panose="05000000000000000000" pitchFamily="2" charset="2"/>
              <a:buChar char="Ø"/>
            </a:pPr>
            <a:r>
              <a:rPr lang="en-US" b="1" dirty="0"/>
              <a:t>#15 - #17 have been marked for construction  </a:t>
            </a:r>
          </a:p>
          <a:p>
            <a:pPr marL="285750" indent="-285750">
              <a:buFont typeface="Wingdings" panose="05000000000000000000" pitchFamily="2" charset="2"/>
              <a:buChar char="Ø"/>
            </a:pPr>
            <a:r>
              <a:rPr lang="en-US" b="1" dirty="0"/>
              <a:t>Putting surfaces are as good as they have ever been for this time of year in spite of some very difficult weather conditions. </a:t>
            </a:r>
          </a:p>
          <a:p>
            <a:pPr marL="285750" indent="-285750">
              <a:buFont typeface="Wingdings" panose="05000000000000000000" pitchFamily="2" charset="2"/>
              <a:buChar char="Ø"/>
            </a:pPr>
            <a:r>
              <a:rPr lang="en-US" b="1" dirty="0"/>
              <a:t>Golf Course Maintenance Team is hanging on tough and the course are very well positioned for the remainder of the season </a:t>
            </a:r>
          </a:p>
          <a:p>
            <a:pPr marL="285750" indent="-285750">
              <a:buFont typeface="Wingdings" panose="05000000000000000000" pitchFamily="2" charset="2"/>
              <a:buChar char="Ø"/>
            </a:pPr>
            <a:r>
              <a:rPr lang="en-US" b="1" dirty="0"/>
              <a:t>Ice Water Station Installed beside restaurant walk-up window  </a:t>
            </a:r>
          </a:p>
          <a:p>
            <a:endParaRPr lang="en-US" b="1" dirty="0"/>
          </a:p>
          <a:p>
            <a:endParaRPr lang="en-US" dirty="0"/>
          </a:p>
        </p:txBody>
      </p:sp>
    </p:spTree>
    <p:extLst>
      <p:ext uri="{BB962C8B-B14F-4D97-AF65-F5344CB8AC3E}">
        <p14:creationId xmlns:p14="http://schemas.microsoft.com/office/powerpoint/2010/main" val="199222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FCB9A3-D320-43B9-BFD3-92FA650AE50A}"/>
              </a:ext>
            </a:extLst>
          </p:cNvPr>
          <p:cNvSpPr>
            <a:spLocks noGrp="1"/>
          </p:cNvSpPr>
          <p:nvPr>
            <p:ph idx="4294967295"/>
          </p:nvPr>
        </p:nvSpPr>
        <p:spPr>
          <a:xfrm>
            <a:off x="0" y="1066800"/>
            <a:ext cx="8077200" cy="2057400"/>
          </a:xfrm>
        </p:spPr>
        <p:txBody>
          <a:bodyPr>
            <a:normAutofit/>
          </a:bodyPr>
          <a:lstStyle/>
          <a:p>
            <a:pPr lvl="0">
              <a:buClr>
                <a:srgbClr val="2DA2BF"/>
              </a:buClr>
              <a:buFont typeface="Wingdings" panose="05000000000000000000" pitchFamily="2" charset="2"/>
              <a:buChar char="Ø"/>
            </a:pPr>
            <a:r>
              <a:rPr lang="en-US" sz="1800" dirty="0">
                <a:solidFill>
                  <a:prstClr val="black"/>
                </a:solidFill>
              </a:rPr>
              <a:t>Golf Talk – will be revamping programming while we look for a new co-host </a:t>
            </a:r>
          </a:p>
          <a:p>
            <a:pPr lvl="0">
              <a:buClr>
                <a:srgbClr val="2DA2BF"/>
              </a:buClr>
              <a:buFont typeface="Wingdings" panose="05000000000000000000" pitchFamily="2" charset="2"/>
              <a:buChar char="Ø"/>
            </a:pPr>
            <a:r>
              <a:rPr lang="en-US" sz="1800" dirty="0">
                <a:solidFill>
                  <a:prstClr val="black"/>
                </a:solidFill>
              </a:rPr>
              <a:t>Tellico Pride – will be filming independent course care videos </a:t>
            </a:r>
          </a:p>
          <a:p>
            <a:pPr lvl="0">
              <a:buClr>
                <a:srgbClr val="2DA2BF"/>
              </a:buClr>
              <a:buFont typeface="Wingdings" panose="05000000000000000000" pitchFamily="2" charset="2"/>
              <a:buChar char="Ø"/>
            </a:pPr>
            <a:r>
              <a:rPr lang="en-US" sz="1800" dirty="0">
                <a:solidFill>
                  <a:prstClr val="black"/>
                </a:solidFill>
              </a:rPr>
              <a:t>2</a:t>
            </a:r>
            <a:r>
              <a:rPr lang="en-US" sz="1800" baseline="30000" dirty="0">
                <a:solidFill>
                  <a:prstClr val="black"/>
                </a:solidFill>
              </a:rPr>
              <a:t>nd</a:t>
            </a:r>
            <a:r>
              <a:rPr lang="en-US" sz="1800" dirty="0">
                <a:solidFill>
                  <a:prstClr val="black"/>
                </a:solidFill>
              </a:rPr>
              <a:t> Quarter Newsletter had a large golf presence </a:t>
            </a:r>
          </a:p>
          <a:p>
            <a:pPr lvl="0">
              <a:buClr>
                <a:srgbClr val="2DA2BF"/>
              </a:buClr>
              <a:buFont typeface="Wingdings" panose="05000000000000000000" pitchFamily="2" charset="2"/>
              <a:buChar char="Ø"/>
            </a:pPr>
            <a:r>
              <a:rPr lang="en-US" sz="1800" dirty="0">
                <a:solidFill>
                  <a:prstClr val="black"/>
                </a:solidFill>
              </a:rPr>
              <a:t>Golf took over ownership of Website – Lucas Forstrom is the new managing editor </a:t>
            </a:r>
          </a:p>
          <a:p>
            <a:pPr marL="82296" indent="0">
              <a:buNone/>
            </a:pPr>
            <a:endParaRPr lang="en-US" dirty="0"/>
          </a:p>
        </p:txBody>
      </p:sp>
      <p:sp>
        <p:nvSpPr>
          <p:cNvPr id="3" name="Title 2">
            <a:extLst>
              <a:ext uri="{FF2B5EF4-FFF2-40B4-BE49-F238E27FC236}">
                <a16:creationId xmlns:a16="http://schemas.microsoft.com/office/drawing/2014/main" id="{21D122FF-3DDB-4382-AE2A-0039C0344232}"/>
              </a:ext>
            </a:extLst>
          </p:cNvPr>
          <p:cNvSpPr>
            <a:spLocks noGrp="1"/>
          </p:cNvSpPr>
          <p:nvPr>
            <p:ph type="title" idx="4294967295"/>
          </p:nvPr>
        </p:nvSpPr>
        <p:spPr>
          <a:xfrm>
            <a:off x="285074" y="164862"/>
            <a:ext cx="8573851" cy="735706"/>
          </a:xfrm>
        </p:spPr>
        <p:txBody>
          <a:bodyPr>
            <a:noAutofit/>
          </a:bodyPr>
          <a:lstStyle/>
          <a:p>
            <a:r>
              <a:rPr lang="en-US" sz="4000" b="1" dirty="0">
                <a:solidFill>
                  <a:srgbClr val="464646"/>
                </a:solidFill>
              </a:rPr>
              <a:t>Golf Marketing-Communications</a:t>
            </a:r>
            <a:endParaRPr lang="en-US" sz="4000" b="1" dirty="0"/>
          </a:p>
        </p:txBody>
      </p:sp>
      <p:pic>
        <p:nvPicPr>
          <p:cNvPr id="4" name="Picture 3">
            <a:extLst>
              <a:ext uri="{FF2B5EF4-FFF2-40B4-BE49-F238E27FC236}">
                <a16:creationId xmlns:a16="http://schemas.microsoft.com/office/drawing/2014/main" id="{642EBC19-5D8F-4BC9-8EFE-B8B634B7AF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0" y="3330559"/>
            <a:ext cx="4581400" cy="3516709"/>
          </a:xfrm>
          <a:prstGeom prst="rect">
            <a:avLst/>
          </a:prstGeom>
        </p:spPr>
      </p:pic>
      <p:pic>
        <p:nvPicPr>
          <p:cNvPr id="5" name="Picture 4">
            <a:extLst>
              <a:ext uri="{FF2B5EF4-FFF2-40B4-BE49-F238E27FC236}">
                <a16:creationId xmlns:a16="http://schemas.microsoft.com/office/drawing/2014/main" id="{BDE23F40-3934-4FE3-9E7C-162CD4CE5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1" y="3330559"/>
            <a:ext cx="4571999" cy="3519152"/>
          </a:xfrm>
          <a:prstGeom prst="rect">
            <a:avLst/>
          </a:prstGeom>
        </p:spPr>
      </p:pic>
    </p:spTree>
    <p:extLst>
      <p:ext uri="{BB962C8B-B14F-4D97-AF65-F5344CB8AC3E}">
        <p14:creationId xmlns:p14="http://schemas.microsoft.com/office/powerpoint/2010/main" val="61579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245" name="Rectangle 19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3" name="Picture 3" descr="1119ba8e-4219-40f9-9c91-cb92bf7082d3@namprd17">
            <a:extLst>
              <a:ext uri="{FF2B5EF4-FFF2-40B4-BE49-F238E27FC236}">
                <a16:creationId xmlns:a16="http://schemas.microsoft.com/office/drawing/2014/main" id="{9324D7AF-EBDA-4B69-A817-A5FC0D1958F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
          <a:stretch/>
        </p:blipFill>
        <p:spPr bwMode="auto">
          <a:xfrm>
            <a:off x="240030" y="320040"/>
            <a:ext cx="8661654" cy="4303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9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4" name="Straight Connector 193">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E806B8-D0F1-4D41-96D6-8FA365CC967F}"/>
              </a:ext>
            </a:extLst>
          </p:cNvPr>
          <p:cNvSpPr txBox="1"/>
          <p:nvPr/>
        </p:nvSpPr>
        <p:spPr>
          <a:xfrm>
            <a:off x="3284981" y="4782312"/>
            <a:ext cx="5616702" cy="1755647"/>
          </a:xfrm>
          <a:prstGeom prst="rect">
            <a:avLst/>
          </a:prstGeom>
        </p:spPr>
        <p:txBody>
          <a:bodyPr vert="horz" lIns="91440" tIns="45720" rIns="91440" bIns="45720" rtlCol="0" anchor="ctr">
            <a:normAutofit fontScale="92500" lnSpcReduction="10000"/>
          </a:bodyPr>
          <a:lstStyle/>
          <a:p>
            <a:pPr indent="-228600">
              <a:lnSpc>
                <a:spcPct val="90000"/>
              </a:lnSpc>
              <a:spcBef>
                <a:spcPct val="0"/>
              </a:spcBef>
              <a:spcAft>
                <a:spcPts val="600"/>
              </a:spcAft>
              <a:buFont typeface="Arial" panose="020B0604020202020204" pitchFamily="34" charset="0"/>
              <a:buChar char="•"/>
            </a:pPr>
            <a:r>
              <a:rPr lang="en-US" sz="1500" b="1" dirty="0">
                <a:solidFill>
                  <a:schemeClr val="bg1"/>
                </a:solidFill>
              </a:rPr>
              <a:t>Other business?</a:t>
            </a:r>
          </a:p>
          <a:p>
            <a:pPr marL="514350" lvl="1" indent="-285750">
              <a:lnSpc>
                <a:spcPct val="90000"/>
              </a:lnSpc>
              <a:spcBef>
                <a:spcPct val="0"/>
              </a:spcBef>
              <a:spcAft>
                <a:spcPts val="600"/>
              </a:spcAft>
              <a:buFont typeface="Courier New" panose="02070309020205020404" pitchFamily="49" charset="0"/>
              <a:buChar char="o"/>
            </a:pPr>
            <a:r>
              <a:rPr lang="en-US" sz="1500" dirty="0">
                <a:solidFill>
                  <a:schemeClr val="bg1"/>
                </a:solidFill>
              </a:rPr>
              <a:t>Dress T-Shirts? </a:t>
            </a:r>
          </a:p>
          <a:p>
            <a:pPr marL="514350" lvl="1" indent="-285750">
              <a:lnSpc>
                <a:spcPct val="90000"/>
              </a:lnSpc>
              <a:spcBef>
                <a:spcPct val="0"/>
              </a:spcBef>
              <a:spcAft>
                <a:spcPts val="600"/>
              </a:spcAft>
              <a:buFont typeface="Courier New" panose="02070309020205020404" pitchFamily="49" charset="0"/>
              <a:buChar char="o"/>
            </a:pPr>
            <a:r>
              <a:rPr lang="en-US" sz="1500" dirty="0">
                <a:solidFill>
                  <a:schemeClr val="bg1"/>
                </a:solidFill>
              </a:rPr>
              <a:t>Solo Carts </a:t>
            </a:r>
          </a:p>
          <a:p>
            <a:pPr marL="514350" lvl="1" indent="-285750">
              <a:lnSpc>
                <a:spcPct val="90000"/>
              </a:lnSpc>
              <a:spcBef>
                <a:spcPct val="0"/>
              </a:spcBef>
              <a:spcAft>
                <a:spcPts val="600"/>
              </a:spcAft>
              <a:buFont typeface="Courier New" panose="02070309020205020404" pitchFamily="49" charset="0"/>
              <a:buChar char="o"/>
            </a:pPr>
            <a:r>
              <a:rPr lang="en-US" sz="1500" dirty="0">
                <a:solidFill>
                  <a:schemeClr val="bg1"/>
                </a:solidFill>
              </a:rPr>
              <a:t>Private Carts in restricted areas </a:t>
            </a:r>
          </a:p>
          <a:p>
            <a:pPr marL="514350" lvl="1" indent="-285750">
              <a:lnSpc>
                <a:spcPct val="90000"/>
              </a:lnSpc>
              <a:spcBef>
                <a:spcPct val="0"/>
              </a:spcBef>
              <a:spcAft>
                <a:spcPts val="600"/>
              </a:spcAft>
              <a:buFont typeface="Courier New" panose="02070309020205020404" pitchFamily="49" charset="0"/>
              <a:buChar char="o"/>
            </a:pPr>
            <a:r>
              <a:rPr lang="en-US" sz="1500" dirty="0">
                <a:solidFill>
                  <a:schemeClr val="bg1"/>
                </a:solidFill>
              </a:rPr>
              <a:t>Walk paths for motorized push carts </a:t>
            </a:r>
          </a:p>
          <a:p>
            <a:pPr indent="-228600">
              <a:lnSpc>
                <a:spcPct val="90000"/>
              </a:lnSpc>
              <a:spcBef>
                <a:spcPct val="0"/>
              </a:spcBef>
              <a:spcAft>
                <a:spcPts val="600"/>
              </a:spcAft>
              <a:buFont typeface="Arial" panose="020B0604020202020204" pitchFamily="34" charset="0"/>
              <a:buChar char="•"/>
            </a:pPr>
            <a:r>
              <a:rPr lang="en-US" sz="1500" b="1" dirty="0">
                <a:solidFill>
                  <a:schemeClr val="bg1"/>
                </a:solidFill>
              </a:rPr>
              <a:t>Any questions? </a:t>
            </a:r>
          </a:p>
          <a:p>
            <a:pPr indent="-228600">
              <a:lnSpc>
                <a:spcPct val="90000"/>
              </a:lnSpc>
              <a:spcBef>
                <a:spcPct val="0"/>
              </a:spcBef>
              <a:spcAft>
                <a:spcPts val="600"/>
              </a:spcAft>
              <a:buFont typeface="Arial" panose="020B0604020202020204" pitchFamily="34" charset="0"/>
              <a:buChar char="•"/>
            </a:pPr>
            <a:r>
              <a:rPr lang="en-US" sz="1500" b="1" dirty="0">
                <a:solidFill>
                  <a:schemeClr val="bg1"/>
                </a:solidFill>
              </a:rPr>
              <a:t>Thank you for all your support for Golf in Tellico Village! </a:t>
            </a:r>
          </a:p>
        </p:txBody>
      </p:sp>
      <p:sp>
        <p:nvSpPr>
          <p:cNvPr id="3" name="TextBox 2">
            <a:extLst>
              <a:ext uri="{FF2B5EF4-FFF2-40B4-BE49-F238E27FC236}">
                <a16:creationId xmlns:a16="http://schemas.microsoft.com/office/drawing/2014/main" id="{68D91494-5B68-44C3-AE8C-280421C3E5B7}"/>
              </a:ext>
            </a:extLst>
          </p:cNvPr>
          <p:cNvSpPr txBox="1"/>
          <p:nvPr/>
        </p:nvSpPr>
        <p:spPr>
          <a:xfrm>
            <a:off x="880258" y="381000"/>
            <a:ext cx="7501742"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684409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382000" cy="646331"/>
          </a:xfrm>
        </p:spPr>
        <p:txBody>
          <a:bodyPr>
            <a:normAutofit fontScale="90000"/>
          </a:bodyPr>
          <a:lstStyle/>
          <a:p>
            <a:pPr algn="ctr"/>
            <a:r>
              <a:rPr lang="en-US" dirty="0"/>
              <a:t>Rounds Report – June 2022</a:t>
            </a:r>
          </a:p>
        </p:txBody>
      </p:sp>
      <p:sp>
        <p:nvSpPr>
          <p:cNvPr id="4" name="TextBox 3">
            <a:extLst>
              <a:ext uri="{FF2B5EF4-FFF2-40B4-BE49-F238E27FC236}">
                <a16:creationId xmlns:a16="http://schemas.microsoft.com/office/drawing/2014/main" id="{FE9FCAFA-DBC4-4CC7-9A89-2B072969091B}"/>
              </a:ext>
            </a:extLst>
          </p:cNvPr>
          <p:cNvSpPr txBox="1"/>
          <p:nvPr/>
        </p:nvSpPr>
        <p:spPr>
          <a:xfrm>
            <a:off x="188307" y="609600"/>
            <a:ext cx="8572500" cy="1754326"/>
          </a:xfrm>
          <a:prstGeom prst="rect">
            <a:avLst/>
          </a:prstGeom>
          <a:noFill/>
        </p:spPr>
        <p:txBody>
          <a:bodyPr wrap="square" rtlCol="0">
            <a:spAutoFit/>
          </a:bodyPr>
          <a:lstStyle/>
          <a:p>
            <a:pPr marL="0" marR="0">
              <a:spcBef>
                <a:spcPts val="0"/>
              </a:spcBef>
              <a:spcAft>
                <a:spcPts val="0"/>
              </a:spcAft>
            </a:pPr>
            <a:r>
              <a:rPr lang="en-US" dirty="0">
                <a:latin typeface="Calibri" panose="020F0502020204030204" pitchFamily="34" charset="0"/>
                <a:ea typeface="Calibri" panose="020F0502020204030204" pitchFamily="34" charset="0"/>
              </a:rPr>
              <a:t>June was a month of extremes. While the month started mild with moderate rain, the last three weeks were brutally hot and dry. The average rain total across all three courses was 3.5” but we had a stretch of over 18 days without rain (almost a month at Kahite). </a:t>
            </a:r>
          </a:p>
          <a:p>
            <a:pPr marL="0" marR="0">
              <a:spcBef>
                <a:spcPts val="0"/>
              </a:spcBef>
              <a:spcAft>
                <a:spcPts val="0"/>
              </a:spcAft>
            </a:pPr>
            <a:r>
              <a:rPr lang="en-US" dirty="0">
                <a:latin typeface="Calibri" panose="020F0502020204030204" pitchFamily="34" charset="0"/>
                <a:ea typeface="Calibri" panose="020F0502020204030204" pitchFamily="34" charset="0"/>
              </a:rPr>
              <a:t>June was also hot where we recorded 21 days with temperatures above 85 degrees and 14 days above 90 degrees. The worst of the weather overlapped with The Red-Tailed Hawk Invitational when temperatures reached almost 100 degrees. </a:t>
            </a:r>
            <a:endParaRPr lang="en-US" sz="18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BC493F86-DA35-A629-CB46-7AF1EC5C263F}"/>
              </a:ext>
            </a:extLst>
          </p:cNvPr>
          <p:cNvPicPr>
            <a:picLocks noChangeAspect="1"/>
          </p:cNvPicPr>
          <p:nvPr/>
        </p:nvPicPr>
        <p:blipFill>
          <a:blip r:embed="rId2"/>
          <a:stretch>
            <a:fillRect/>
          </a:stretch>
        </p:blipFill>
        <p:spPr>
          <a:xfrm>
            <a:off x="1255638" y="2464939"/>
            <a:ext cx="6632724" cy="37776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FE92-32E2-45A4-B825-613B60F250FE}"/>
              </a:ext>
            </a:extLst>
          </p:cNvPr>
          <p:cNvSpPr>
            <a:spLocks noGrp="1"/>
          </p:cNvSpPr>
          <p:nvPr>
            <p:ph type="title"/>
          </p:nvPr>
        </p:nvSpPr>
        <p:spPr>
          <a:xfrm>
            <a:off x="-1" y="-152400"/>
            <a:ext cx="9144000" cy="1143000"/>
          </a:xfrm>
        </p:spPr>
        <p:txBody>
          <a:bodyPr>
            <a:normAutofit/>
          </a:bodyPr>
          <a:lstStyle/>
          <a:p>
            <a:r>
              <a:rPr lang="en-US" sz="3200" dirty="0"/>
              <a:t>Unlimited Package Update</a:t>
            </a:r>
          </a:p>
        </p:txBody>
      </p:sp>
      <p:pic>
        <p:nvPicPr>
          <p:cNvPr id="7" name="Picture 6">
            <a:extLst>
              <a:ext uri="{FF2B5EF4-FFF2-40B4-BE49-F238E27FC236}">
                <a16:creationId xmlns:a16="http://schemas.microsoft.com/office/drawing/2014/main" id="{C394399F-FC21-41E9-7B86-3E4CCBF38A28}"/>
              </a:ext>
            </a:extLst>
          </p:cNvPr>
          <p:cNvPicPr>
            <a:picLocks noChangeAspect="1"/>
          </p:cNvPicPr>
          <p:nvPr/>
        </p:nvPicPr>
        <p:blipFill>
          <a:blip r:embed="rId2"/>
          <a:stretch>
            <a:fillRect/>
          </a:stretch>
        </p:blipFill>
        <p:spPr>
          <a:xfrm>
            <a:off x="1130123" y="714235"/>
            <a:ext cx="6883754" cy="5429529"/>
          </a:xfrm>
          <a:prstGeom prst="rect">
            <a:avLst/>
          </a:prstGeom>
        </p:spPr>
      </p:pic>
    </p:spTree>
    <p:extLst>
      <p:ext uri="{BB962C8B-B14F-4D97-AF65-F5344CB8AC3E}">
        <p14:creationId xmlns:p14="http://schemas.microsoft.com/office/powerpoint/2010/main" val="239709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 y="609676"/>
            <a:ext cx="8648699" cy="603690"/>
          </a:xfrm>
        </p:spPr>
        <p:txBody>
          <a:bodyPr>
            <a:normAutofit fontScale="90000"/>
          </a:bodyPr>
          <a:lstStyle/>
          <a:p>
            <a:pPr algn="ctr"/>
            <a:r>
              <a:rPr lang="en-US" dirty="0"/>
              <a:t>Financial Report – May 2022</a:t>
            </a:r>
            <a:br>
              <a:rPr lang="en-US" dirty="0"/>
            </a:br>
            <a:r>
              <a:rPr lang="en-US" sz="2700" dirty="0">
                <a:solidFill>
                  <a:srgbClr val="FF0000"/>
                </a:solidFill>
              </a:rPr>
              <a:t>***June Financials should be out this week &amp; will update</a:t>
            </a:r>
          </a:p>
        </p:txBody>
      </p:sp>
      <p:pic>
        <p:nvPicPr>
          <p:cNvPr id="10" name="Picture 9">
            <a:extLst>
              <a:ext uri="{FF2B5EF4-FFF2-40B4-BE49-F238E27FC236}">
                <a16:creationId xmlns:a16="http://schemas.microsoft.com/office/drawing/2014/main" id="{6F9C5425-43A4-E9AB-CDE2-4F8882795A04}"/>
              </a:ext>
            </a:extLst>
          </p:cNvPr>
          <p:cNvPicPr>
            <a:picLocks noChangeAspect="1"/>
          </p:cNvPicPr>
          <p:nvPr/>
        </p:nvPicPr>
        <p:blipFill>
          <a:blip r:embed="rId2"/>
          <a:stretch>
            <a:fillRect/>
          </a:stretch>
        </p:blipFill>
        <p:spPr>
          <a:xfrm>
            <a:off x="1385020" y="2286000"/>
            <a:ext cx="6373959" cy="30607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F855-FD2D-43F7-AA29-EAD81A2DE49A}"/>
              </a:ext>
            </a:extLst>
          </p:cNvPr>
          <p:cNvSpPr>
            <a:spLocks noGrp="1"/>
          </p:cNvSpPr>
          <p:nvPr>
            <p:ph type="title" idx="4294967295"/>
          </p:nvPr>
        </p:nvSpPr>
        <p:spPr>
          <a:xfrm>
            <a:off x="914400" y="-152400"/>
            <a:ext cx="8229600" cy="1143000"/>
          </a:xfrm>
        </p:spPr>
        <p:txBody>
          <a:bodyPr/>
          <a:lstStyle/>
          <a:p>
            <a:r>
              <a:rPr lang="en-US" dirty="0">
                <a:latin typeface="Lucida Sans Unicode" panose="020B0602030504020204" pitchFamily="34" charset="0"/>
                <a:cs typeface="Lucida Sans Unicode" panose="020B0602030504020204" pitchFamily="34" charset="0"/>
              </a:rPr>
              <a:t>Golf LRIP-Capital for 2022 </a:t>
            </a:r>
          </a:p>
        </p:txBody>
      </p:sp>
      <p:pic>
        <p:nvPicPr>
          <p:cNvPr id="4" name="Picture 3">
            <a:extLst>
              <a:ext uri="{FF2B5EF4-FFF2-40B4-BE49-F238E27FC236}">
                <a16:creationId xmlns:a16="http://schemas.microsoft.com/office/drawing/2014/main" id="{2026784E-3518-F338-03E1-8472C65122F6}"/>
              </a:ext>
            </a:extLst>
          </p:cNvPr>
          <p:cNvPicPr>
            <a:picLocks noChangeAspect="1"/>
          </p:cNvPicPr>
          <p:nvPr/>
        </p:nvPicPr>
        <p:blipFill>
          <a:blip r:embed="rId2"/>
          <a:stretch>
            <a:fillRect/>
          </a:stretch>
        </p:blipFill>
        <p:spPr>
          <a:xfrm>
            <a:off x="323631" y="1111131"/>
            <a:ext cx="8496737" cy="4635738"/>
          </a:xfrm>
          <a:prstGeom prst="rect">
            <a:avLst/>
          </a:prstGeom>
        </p:spPr>
      </p:pic>
    </p:spTree>
    <p:extLst>
      <p:ext uri="{BB962C8B-B14F-4D97-AF65-F5344CB8AC3E}">
        <p14:creationId xmlns:p14="http://schemas.microsoft.com/office/powerpoint/2010/main" val="124818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F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F6A75D-D54F-4379-099A-F0D2F02CAAE9}"/>
              </a:ext>
            </a:extLst>
          </p:cNvPr>
          <p:cNvPicPr>
            <a:picLocks noChangeAspect="1"/>
          </p:cNvPicPr>
          <p:nvPr/>
        </p:nvPicPr>
        <p:blipFill>
          <a:blip r:embed="rId2"/>
          <a:stretch>
            <a:fillRect/>
          </a:stretch>
        </p:blipFill>
        <p:spPr>
          <a:xfrm>
            <a:off x="845534" y="643467"/>
            <a:ext cx="7452930" cy="5571066"/>
          </a:xfrm>
          <a:prstGeom prst="rect">
            <a:avLst/>
          </a:prstGeom>
        </p:spPr>
      </p:pic>
    </p:spTree>
    <p:extLst>
      <p:ext uri="{BB962C8B-B14F-4D97-AF65-F5344CB8AC3E}">
        <p14:creationId xmlns:p14="http://schemas.microsoft.com/office/powerpoint/2010/main" val="151504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18E2-3547-4F71-965F-3B148DD8C129}"/>
              </a:ext>
            </a:extLst>
          </p:cNvPr>
          <p:cNvSpPr>
            <a:spLocks noGrp="1"/>
          </p:cNvSpPr>
          <p:nvPr>
            <p:ph type="ctrTitle"/>
          </p:nvPr>
        </p:nvSpPr>
        <p:spPr>
          <a:xfrm>
            <a:off x="-76200" y="1"/>
            <a:ext cx="8382000" cy="1295400"/>
          </a:xfrm>
        </p:spPr>
        <p:txBody>
          <a:bodyPr>
            <a:noAutofit/>
          </a:bodyPr>
          <a:lstStyle/>
          <a:p>
            <a:r>
              <a:rPr lang="en-US" sz="4400" dirty="0">
                <a:latin typeface="Arial"/>
                <a:cs typeface="Arial"/>
              </a:rPr>
              <a:t>LRPAC Survey – Shaping the Future of Tellico Village Golf </a:t>
            </a:r>
          </a:p>
        </p:txBody>
      </p:sp>
      <p:sp>
        <p:nvSpPr>
          <p:cNvPr id="5" name="TextBox 4">
            <a:extLst>
              <a:ext uri="{FF2B5EF4-FFF2-40B4-BE49-F238E27FC236}">
                <a16:creationId xmlns:a16="http://schemas.microsoft.com/office/drawing/2014/main" id="{0C13EFF3-9433-47BE-A346-4FCACF30B0BD}"/>
              </a:ext>
            </a:extLst>
          </p:cNvPr>
          <p:cNvSpPr txBox="1"/>
          <p:nvPr/>
        </p:nvSpPr>
        <p:spPr>
          <a:xfrm>
            <a:off x="914400" y="1600200"/>
            <a:ext cx="7315200" cy="4832413"/>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Golf will follow-up with a more detailed survey targeting the golf community.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World Class Golf at a Value – 94% of respondents said golf met or exceeded their expectations.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Waking trails – golf cart paths are our greenways and are used daily for walking, biking and cruising.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Park space – the golf courses are our most beautiful and protected green space. These Audubon Sanctuaries consist of close to 400 acres.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future of golf will include more technology and outdoor social activities.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GET facility and Golf Park will address these needs. </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 ‘Pay It Forward’ Golf Amenity Campaign</a:t>
            </a:r>
          </a:p>
          <a:p>
            <a:pPr marL="800100" lvl="1" indent="-342900">
              <a:lnSpc>
                <a:spcPct val="107000"/>
              </a:lnSpc>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Reserves, Borrow from self, Timeless Tellico, Fundraising, Surcharge </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CEO Search and BOD Strategic Planning Session </a:t>
            </a:r>
          </a:p>
          <a:p>
            <a:pPr marL="342900" marR="0" lvl="0" indent="-342900">
              <a:lnSpc>
                <a:spcPct val="107000"/>
              </a:lnSpc>
              <a:spcBef>
                <a:spcPts val="0"/>
              </a:spcBef>
              <a:spcAft>
                <a:spcPts val="80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Reserve Study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37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FFC32-013B-4DAB-A105-444336CCD9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5040" y="76201"/>
            <a:ext cx="1993920" cy="1934527"/>
          </a:xfrm>
          <a:prstGeom prst="rect">
            <a:avLst/>
          </a:prstGeom>
        </p:spPr>
      </p:pic>
      <p:sp>
        <p:nvSpPr>
          <p:cNvPr id="3" name="TextBox 2">
            <a:extLst>
              <a:ext uri="{FF2B5EF4-FFF2-40B4-BE49-F238E27FC236}">
                <a16:creationId xmlns:a16="http://schemas.microsoft.com/office/drawing/2014/main" id="{E263A457-2080-4085-8FD8-5EF3C3D4B9A5}"/>
              </a:ext>
            </a:extLst>
          </p:cNvPr>
          <p:cNvSpPr txBox="1"/>
          <p:nvPr/>
        </p:nvSpPr>
        <p:spPr>
          <a:xfrm>
            <a:off x="1790700" y="2133600"/>
            <a:ext cx="5791200" cy="1477328"/>
          </a:xfrm>
          <a:prstGeom prst="rect">
            <a:avLst/>
          </a:prstGeom>
          <a:noFill/>
        </p:spPr>
        <p:txBody>
          <a:bodyPr wrap="square" rtlCol="0">
            <a:spAutoFit/>
          </a:bodyPr>
          <a:lstStyle/>
          <a:p>
            <a:r>
              <a:rPr lang="en-US" dirty="0"/>
              <a:t>Strategic Planning – Shaping the future of Tellico Village Golf</a:t>
            </a:r>
          </a:p>
          <a:p>
            <a:endParaRPr lang="en-US" dirty="0"/>
          </a:p>
          <a:p>
            <a:r>
              <a:rPr lang="en-US" dirty="0"/>
              <a:t>Golf is booming and there is no slowdown in sight, so we need to move quickly to address immediate needs and fully capitalize on current opportunity.  </a:t>
            </a:r>
          </a:p>
        </p:txBody>
      </p:sp>
      <p:sp>
        <p:nvSpPr>
          <p:cNvPr id="4" name="TextBox 3">
            <a:extLst>
              <a:ext uri="{FF2B5EF4-FFF2-40B4-BE49-F238E27FC236}">
                <a16:creationId xmlns:a16="http://schemas.microsoft.com/office/drawing/2014/main" id="{282FE245-F559-48ED-8197-2419AD7CEC4E}"/>
              </a:ext>
            </a:extLst>
          </p:cNvPr>
          <p:cNvSpPr txBox="1"/>
          <p:nvPr/>
        </p:nvSpPr>
        <p:spPr>
          <a:xfrm>
            <a:off x="1790700" y="3757411"/>
            <a:ext cx="5829300" cy="3139321"/>
          </a:xfrm>
          <a:prstGeom prst="rect">
            <a:avLst/>
          </a:prstGeom>
          <a:noFill/>
        </p:spPr>
        <p:txBody>
          <a:bodyPr wrap="square" rtlCol="0">
            <a:spAutoFit/>
          </a:bodyPr>
          <a:lstStyle/>
          <a:p>
            <a:r>
              <a:rPr lang="en-US" dirty="0"/>
              <a:t>Facilities </a:t>
            </a:r>
          </a:p>
          <a:p>
            <a:r>
              <a:rPr lang="en-US" dirty="0"/>
              <a:t>1- Tanasi Driving Range – 2023 </a:t>
            </a:r>
          </a:p>
          <a:p>
            <a:r>
              <a:rPr lang="en-US" dirty="0"/>
              <a:t>2- Toqua Practice Facility Renovation – 2024 </a:t>
            </a:r>
          </a:p>
          <a:p>
            <a:r>
              <a:rPr lang="en-US" dirty="0"/>
              <a:t>3- Golf Park Cooperative Project with Recreation – 2025 </a:t>
            </a:r>
          </a:p>
          <a:p>
            <a:r>
              <a:rPr lang="en-US" dirty="0"/>
              <a:t>4- Virtual Golf Concepts for Tanasi and Kahite </a:t>
            </a:r>
          </a:p>
          <a:p>
            <a:r>
              <a:rPr lang="en-US" dirty="0"/>
              <a:t>5- Short Game Facility at Kahite </a:t>
            </a:r>
          </a:p>
          <a:p>
            <a:endParaRPr lang="en-US" dirty="0"/>
          </a:p>
          <a:p>
            <a:r>
              <a:rPr lang="en-US" dirty="0"/>
              <a:t>*Existing major infrastructure – greens, irrigation, cartpaths</a:t>
            </a:r>
          </a:p>
          <a:p>
            <a:r>
              <a:rPr lang="en-US" dirty="0"/>
              <a:t>*Lodging for Guests and Stay and Play  </a:t>
            </a:r>
          </a:p>
          <a:p>
            <a:endParaRPr lang="en-US" dirty="0"/>
          </a:p>
          <a:p>
            <a:r>
              <a:rPr lang="en-US" dirty="0"/>
              <a:t>  </a:t>
            </a:r>
          </a:p>
        </p:txBody>
      </p:sp>
    </p:spTree>
    <p:extLst>
      <p:ext uri="{BB962C8B-B14F-4D97-AF65-F5344CB8AC3E}">
        <p14:creationId xmlns:p14="http://schemas.microsoft.com/office/powerpoint/2010/main" val="3497452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64528</TotalTime>
  <Words>1384</Words>
  <Application>Microsoft Office PowerPoint</Application>
  <PresentationFormat>On-screen Show (4:3)</PresentationFormat>
  <Paragraphs>160</Paragraphs>
  <Slides>26</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26</vt:i4>
      </vt:variant>
    </vt:vector>
  </HeadingPairs>
  <TitlesOfParts>
    <vt:vector size="41" baseType="lpstr">
      <vt:lpstr>Arial</vt:lpstr>
      <vt:lpstr>Calibri</vt:lpstr>
      <vt:lpstr>Calibri Light</vt:lpstr>
      <vt:lpstr>Courier New</vt:lpstr>
      <vt:lpstr>Lucida Sans Unicode</vt:lpstr>
      <vt:lpstr>Symbol</vt:lpstr>
      <vt:lpstr>Verdana</vt:lpstr>
      <vt:lpstr>Wingdings</vt:lpstr>
      <vt:lpstr>Wingdings 2</vt:lpstr>
      <vt:lpstr>Wingdings 3</vt:lpstr>
      <vt:lpstr>Concourse</vt:lpstr>
      <vt:lpstr>Office Theme</vt:lpstr>
      <vt:lpstr>Concourse</vt:lpstr>
      <vt:lpstr>1_Office Theme</vt:lpstr>
      <vt:lpstr>1_Office Theme</vt:lpstr>
      <vt:lpstr>Tellico Village Golf</vt:lpstr>
      <vt:lpstr>Agenda</vt:lpstr>
      <vt:lpstr>Rounds Report – June 2022</vt:lpstr>
      <vt:lpstr>Unlimited Package Update</vt:lpstr>
      <vt:lpstr>Financial Report – May 2022 ***June Financials should be out this week &amp; will update</vt:lpstr>
      <vt:lpstr>Golf LRIP-Capital for 2022 </vt:lpstr>
      <vt:lpstr>PowerPoint Presentation</vt:lpstr>
      <vt:lpstr>LRPAC Survey – Shaping the Future of Tellico Village Golf </vt:lpstr>
      <vt:lpstr>PowerPoint Presentation</vt:lpstr>
      <vt:lpstr>Golf Advisory Committee </vt:lpstr>
      <vt:lpstr>Golf Advisory Committee </vt:lpstr>
      <vt:lpstr>Golf Operations Updates</vt:lpstr>
      <vt:lpstr>PowerPoint Presentation</vt:lpstr>
      <vt:lpstr>PowerPoint Presentation</vt:lpstr>
      <vt:lpstr>Golf Calendar Highlights</vt:lpstr>
      <vt:lpstr>PowerPoint Presentation</vt:lpstr>
      <vt:lpstr>PowerPoint Presentation</vt:lpstr>
      <vt:lpstr>PowerPoint Presentation</vt:lpstr>
      <vt:lpstr>PowerPoint Presentation</vt:lpstr>
      <vt:lpstr>PowerPoint Presentation</vt:lpstr>
      <vt:lpstr>Golf Course Updates</vt:lpstr>
      <vt:lpstr>Course Updates </vt:lpstr>
      <vt:lpstr>Course Updates </vt:lpstr>
      <vt:lpstr>Course Updates </vt:lpstr>
      <vt:lpstr>Golf Marketing-Communications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Tellico Village Golf</dc:title>
  <dc:creator>Chris Sykes</dc:creator>
  <cp:lastModifiedBy>Chris Sykes</cp:lastModifiedBy>
  <cp:revision>119</cp:revision>
  <cp:lastPrinted>2022-07-09T15:12:23Z</cp:lastPrinted>
  <dcterms:created xsi:type="dcterms:W3CDTF">2021-02-05T15:53:38Z</dcterms:created>
  <dcterms:modified xsi:type="dcterms:W3CDTF">2022-07-10T14:12:36Z</dcterms:modified>
</cp:coreProperties>
</file>