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 id="2147483874" r:id="rId2"/>
    <p:sldMasterId id="2147483684" r:id="rId3"/>
    <p:sldMasterId id="2147483888" r:id="rId4"/>
    <p:sldMasterId id="2147483672" r:id="rId5"/>
  </p:sldMasterIdLst>
  <p:notesMasterIdLst>
    <p:notesMasterId r:id="rId28"/>
  </p:notesMasterIdLst>
  <p:sldIdLst>
    <p:sldId id="446" r:id="rId6"/>
    <p:sldId id="332" r:id="rId7"/>
    <p:sldId id="334" r:id="rId8"/>
    <p:sldId id="554" r:id="rId9"/>
    <p:sldId id="398" r:id="rId10"/>
    <p:sldId id="562" r:id="rId11"/>
    <p:sldId id="659" r:id="rId12"/>
    <p:sldId id="564" r:id="rId13"/>
    <p:sldId id="569" r:id="rId14"/>
    <p:sldId id="568" r:id="rId15"/>
    <p:sldId id="549" r:id="rId16"/>
    <p:sldId id="560" r:id="rId17"/>
    <p:sldId id="457" r:id="rId18"/>
    <p:sldId id="657" r:id="rId19"/>
    <p:sldId id="658" r:id="rId20"/>
    <p:sldId id="647" r:id="rId21"/>
    <p:sldId id="649" r:id="rId22"/>
    <p:sldId id="648" r:id="rId23"/>
    <p:sldId id="480" r:id="rId24"/>
    <p:sldId id="458" r:id="rId25"/>
    <p:sldId id="551" r:id="rId26"/>
    <p:sldId id="452"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p:cViewPr varScale="1">
        <p:scale>
          <a:sx n="99" d="100"/>
          <a:sy n="99" d="100"/>
        </p:scale>
        <p:origin x="2948" y="80"/>
      </p:cViewPr>
      <p:guideLst>
        <p:guide orient="horz" pos="2160"/>
        <p:guide pos="2880"/>
      </p:guideLst>
    </p:cSldViewPr>
  </p:slideViewPr>
  <p:notesTextViewPr>
    <p:cViewPr>
      <p:scale>
        <a:sx n="100" d="100"/>
        <a:sy n="100" d="100"/>
      </p:scale>
      <p:origin x="0" y="0"/>
    </p:cViewPr>
  </p:notesTextViewPr>
  <p:sorterViewPr>
    <p:cViewPr>
      <p:scale>
        <a:sx n="80" d="100"/>
        <a:sy n="80" d="100"/>
      </p:scale>
      <p:origin x="0" y="-28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1"/>
          </a:xfrm>
          <a:prstGeom prst="rect">
            <a:avLst/>
          </a:prstGeom>
        </p:spPr>
        <p:txBody>
          <a:bodyPr vert="horz" lIns="93167" tIns="46585" rIns="93167" bIns="46585"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1"/>
          </a:xfrm>
          <a:prstGeom prst="rect">
            <a:avLst/>
          </a:prstGeom>
        </p:spPr>
        <p:txBody>
          <a:bodyPr vert="horz" lIns="93167" tIns="46585" rIns="93167" bIns="46585" rtlCol="0"/>
          <a:lstStyle>
            <a:lvl1pPr algn="r">
              <a:defRPr sz="1200"/>
            </a:lvl1pPr>
          </a:lstStyle>
          <a:p>
            <a:fld id="{DC0F1A76-0C60-408A-AB43-0BDFBFB3AFA9}" type="datetimeFigureOut">
              <a:rPr lang="en-US" smtClean="0"/>
              <a:pPr/>
              <a:t>10/2/2022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5" rIns="93167" bIns="46585" rtlCol="0" anchor="ctr"/>
          <a:lstStyle/>
          <a:p>
            <a:endParaRPr lang="en-US" dirty="0"/>
          </a:p>
        </p:txBody>
      </p:sp>
      <p:sp>
        <p:nvSpPr>
          <p:cNvPr id="5" name="Notes Placeholder 4"/>
          <p:cNvSpPr>
            <a:spLocks noGrp="1"/>
          </p:cNvSpPr>
          <p:nvPr>
            <p:ph type="body" sz="quarter" idx="3"/>
          </p:nvPr>
        </p:nvSpPr>
        <p:spPr>
          <a:xfrm>
            <a:off x="701040" y="4415791"/>
            <a:ext cx="5608320" cy="4183381"/>
          </a:xfrm>
          <a:prstGeom prst="rect">
            <a:avLst/>
          </a:prstGeom>
        </p:spPr>
        <p:txBody>
          <a:bodyPr vert="horz" lIns="93167" tIns="46585" rIns="93167" bIns="4658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1"/>
          </a:xfrm>
          <a:prstGeom prst="rect">
            <a:avLst/>
          </a:prstGeom>
        </p:spPr>
        <p:txBody>
          <a:bodyPr vert="horz" lIns="93167" tIns="46585" rIns="93167" bIns="4658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1"/>
          </a:xfrm>
          <a:prstGeom prst="rect">
            <a:avLst/>
          </a:prstGeom>
        </p:spPr>
        <p:txBody>
          <a:bodyPr vert="horz" lIns="93167" tIns="46585" rIns="93167" bIns="46585" rtlCol="0" anchor="b"/>
          <a:lstStyle>
            <a:lvl1pPr algn="r">
              <a:defRPr sz="1200"/>
            </a:lvl1pPr>
          </a:lstStyle>
          <a:p>
            <a:fld id="{BAE07253-CC4B-4DE4-9499-5EF26F1055A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7499D80-FF7D-4A9D-8961-0C3D6CF8F5F2}" type="datetimeFigureOut">
              <a:rPr lang="en-US" smtClean="0"/>
              <a:pPr/>
              <a:t>10/2/2022</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9789957-36C0-4B06-8DE8-0E153DA3DDF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7499D80-FF7D-4A9D-8961-0C3D6CF8F5F2}" type="datetimeFigureOut">
              <a:rPr lang="en-US" smtClean="0"/>
              <a:pPr/>
              <a:t>10/2/2022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789957-36C0-4B06-8DE8-0E153DA3DDF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7499D80-FF7D-4A9D-8961-0C3D6CF8F5F2}" type="datetimeFigureOut">
              <a:rPr lang="en-US" smtClean="0"/>
              <a:pPr/>
              <a:t>10/2/2022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789957-36C0-4B06-8DE8-0E153DA3DDF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14D164-96C7-42A8-9034-B27D8FF6BC14}"/>
              </a:ext>
            </a:extLst>
          </p:cNvPr>
          <p:cNvSpPr>
            <a:spLocks noGrp="1"/>
          </p:cNvSpPr>
          <p:nvPr>
            <p:ph type="dt" sz="half" idx="10"/>
          </p:nvPr>
        </p:nvSpPr>
        <p:spPr/>
        <p:txBody>
          <a:bodyPr/>
          <a:lstStyle/>
          <a:p>
            <a:fld id="{EFD03F21-9CE8-414A-8C64-AE2E1C34EBEC}" type="datetimeFigureOut">
              <a:rPr lang="en-US" smtClean="0"/>
              <a:t>10/2/2022</a:t>
            </a:fld>
            <a:endParaRPr lang="en-US" dirty="0"/>
          </a:p>
        </p:txBody>
      </p:sp>
      <p:sp>
        <p:nvSpPr>
          <p:cNvPr id="3" name="Footer Placeholder 2">
            <a:extLst>
              <a:ext uri="{FF2B5EF4-FFF2-40B4-BE49-F238E27FC236}">
                <a16:creationId xmlns:a16="http://schemas.microsoft.com/office/drawing/2014/main" id="{63722655-062A-4155-84EF-717687B61E0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9245780-96F5-4C9E-A3CE-60778B7807CA}"/>
              </a:ext>
            </a:extLst>
          </p:cNvPr>
          <p:cNvSpPr>
            <a:spLocks noGrp="1"/>
          </p:cNvSpPr>
          <p:nvPr>
            <p:ph type="sldNum" sz="quarter" idx="12"/>
          </p:nvPr>
        </p:nvSpPr>
        <p:spPr/>
        <p:txBody>
          <a:bodyPr/>
          <a:lstStyle/>
          <a:p>
            <a:fld id="{C967ACB7-7CAE-4D21-88C6-5DBF6FF2473A}" type="slidenum">
              <a:rPr lang="en-US" smtClean="0"/>
              <a:t>‹#›</a:t>
            </a:fld>
            <a:endParaRPr lang="en-US" dirty="0"/>
          </a:p>
        </p:txBody>
      </p:sp>
    </p:spTree>
    <p:extLst>
      <p:ext uri="{BB962C8B-B14F-4D97-AF65-F5344CB8AC3E}">
        <p14:creationId xmlns:p14="http://schemas.microsoft.com/office/powerpoint/2010/main" val="339510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678AF-A2B3-4A8A-A1B5-CD3A2D11E9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8F0BF-4C16-4057-AABC-A4F7C44A9E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B83986-38C4-47DA-9F15-D88BB98EA2F2}"/>
              </a:ext>
            </a:extLst>
          </p:cNvPr>
          <p:cNvSpPr>
            <a:spLocks noGrp="1"/>
          </p:cNvSpPr>
          <p:nvPr>
            <p:ph type="dt" sz="half" idx="10"/>
          </p:nvPr>
        </p:nvSpPr>
        <p:spPr/>
        <p:txBody>
          <a:bodyPr/>
          <a:lstStyle/>
          <a:p>
            <a:fld id="{EFD03F21-9CE8-414A-8C64-AE2E1C34EBEC}" type="datetimeFigureOut">
              <a:rPr lang="en-US" smtClean="0"/>
              <a:t>10/2/2022</a:t>
            </a:fld>
            <a:endParaRPr lang="en-US" dirty="0"/>
          </a:p>
        </p:txBody>
      </p:sp>
      <p:sp>
        <p:nvSpPr>
          <p:cNvPr id="5" name="Footer Placeholder 4">
            <a:extLst>
              <a:ext uri="{FF2B5EF4-FFF2-40B4-BE49-F238E27FC236}">
                <a16:creationId xmlns:a16="http://schemas.microsoft.com/office/drawing/2014/main" id="{C83A398F-5823-4347-9534-6F48127F12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36617CF-E1A3-4BEA-BBED-5CA74D79164C}"/>
              </a:ext>
            </a:extLst>
          </p:cNvPr>
          <p:cNvSpPr>
            <a:spLocks noGrp="1"/>
          </p:cNvSpPr>
          <p:nvPr>
            <p:ph type="sldNum" sz="quarter" idx="12"/>
          </p:nvPr>
        </p:nvSpPr>
        <p:spPr/>
        <p:txBody>
          <a:bodyPr/>
          <a:lstStyle/>
          <a:p>
            <a:fld id="{C967ACB7-7CAE-4D21-88C6-5DBF6FF2473A}" type="slidenum">
              <a:rPr lang="en-US" smtClean="0"/>
              <a:t>‹#›</a:t>
            </a:fld>
            <a:endParaRPr lang="en-US" dirty="0"/>
          </a:p>
        </p:txBody>
      </p:sp>
    </p:spTree>
    <p:extLst>
      <p:ext uri="{BB962C8B-B14F-4D97-AF65-F5344CB8AC3E}">
        <p14:creationId xmlns:p14="http://schemas.microsoft.com/office/powerpoint/2010/main" val="2439020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42F68-55F1-4628-A0F9-3ECE22C3B92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440D886-3355-42D9-8E9A-13E886B5D7C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EAB87DF-B8DE-4173-AA4B-7C859C135786}"/>
              </a:ext>
            </a:extLst>
          </p:cNvPr>
          <p:cNvSpPr>
            <a:spLocks noGrp="1"/>
          </p:cNvSpPr>
          <p:nvPr>
            <p:ph type="dt" sz="half" idx="10"/>
          </p:nvPr>
        </p:nvSpPr>
        <p:spPr/>
        <p:txBody>
          <a:bodyPr/>
          <a:lstStyle/>
          <a:p>
            <a:fld id="{EFD03F21-9CE8-414A-8C64-AE2E1C34EBEC}" type="datetimeFigureOut">
              <a:rPr lang="en-US" smtClean="0"/>
              <a:t>10/2/2022</a:t>
            </a:fld>
            <a:endParaRPr lang="en-US" dirty="0"/>
          </a:p>
        </p:txBody>
      </p:sp>
      <p:sp>
        <p:nvSpPr>
          <p:cNvPr id="5" name="Footer Placeholder 4">
            <a:extLst>
              <a:ext uri="{FF2B5EF4-FFF2-40B4-BE49-F238E27FC236}">
                <a16:creationId xmlns:a16="http://schemas.microsoft.com/office/drawing/2014/main" id="{BF75D3DD-B530-43BF-BF5B-710D478C6D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E673B3B-361F-469B-8B47-DA98E30506FD}"/>
              </a:ext>
            </a:extLst>
          </p:cNvPr>
          <p:cNvSpPr>
            <a:spLocks noGrp="1"/>
          </p:cNvSpPr>
          <p:nvPr>
            <p:ph type="sldNum" sz="quarter" idx="12"/>
          </p:nvPr>
        </p:nvSpPr>
        <p:spPr/>
        <p:txBody>
          <a:bodyPr/>
          <a:lstStyle/>
          <a:p>
            <a:fld id="{C967ACB7-7CAE-4D21-88C6-5DBF6FF2473A}" type="slidenum">
              <a:rPr lang="en-US" smtClean="0"/>
              <a:t>‹#›</a:t>
            </a:fld>
            <a:endParaRPr lang="en-US" dirty="0"/>
          </a:p>
        </p:txBody>
      </p:sp>
    </p:spTree>
    <p:extLst>
      <p:ext uri="{BB962C8B-B14F-4D97-AF65-F5344CB8AC3E}">
        <p14:creationId xmlns:p14="http://schemas.microsoft.com/office/powerpoint/2010/main" val="3034802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7499D80-FF7D-4A9D-8961-0C3D6CF8F5F2}" type="datetimeFigureOut">
              <a:rPr lang="en-US" smtClean="0"/>
              <a:pPr/>
              <a:t>10/2/2022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789957-36C0-4B06-8DE8-0E153DA3DDF4}"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499D80-FF7D-4A9D-8961-0C3D6CF8F5F2}" type="datetimeFigureOut">
              <a:rPr lang="en-US" smtClean="0"/>
              <a:pPr/>
              <a:t>10/2/2022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9789957-36C0-4B06-8DE8-0E153DA3DDF4}"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7"/>
            <a:ext cx="7886700" cy="1006473"/>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br>
              <a:rPr lang="en-US"/>
            </a:br>
            <a:r>
              <a:rPr lang="en-US" sz="2800"/>
              <a:t>Subtitle</a:t>
            </a:r>
            <a:endParaRPr lang="en-US"/>
          </a:p>
        </p:txBody>
      </p:sp>
      <p:sp>
        <p:nvSpPr>
          <p:cNvPr id="3" name="Content Placeholder 2"/>
          <p:cNvSpPr>
            <a:spLocks noGrp="1"/>
          </p:cNvSpPr>
          <p:nvPr>
            <p:ph sz="half" idx="1"/>
          </p:nvPr>
        </p:nvSpPr>
        <p:spPr>
          <a:xfrm>
            <a:off x="628650" y="1825625"/>
            <a:ext cx="3886200" cy="4351338"/>
          </a:xfrm>
        </p:spPr>
        <p:txBody>
          <a:bodyPr>
            <a:normAutofit/>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normAutofit/>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r>
              <a:rPr lang="en-US" dirty="0"/>
              <a:t>11/18/2021</a:t>
            </a:r>
          </a:p>
        </p:txBody>
      </p:sp>
      <p:sp>
        <p:nvSpPr>
          <p:cNvPr id="6" name="Footer Placeholder 5"/>
          <p:cNvSpPr>
            <a:spLocks noGrp="1"/>
          </p:cNvSpPr>
          <p:nvPr>
            <p:ph type="ftr" sz="quarter" idx="11"/>
          </p:nvPr>
        </p:nvSpPr>
        <p:spPr>
          <a:xfrm>
            <a:off x="3028950" y="6481012"/>
            <a:ext cx="3371850" cy="236454"/>
          </a:xfrm>
        </p:spPr>
        <p:txBody>
          <a:bodyPr/>
          <a:lstStyle>
            <a:lvl1pPr>
              <a:defRPr>
                <a:latin typeface="Arial" panose="020B0604020202020204" pitchFamily="34" charset="0"/>
                <a:cs typeface="Arial" panose="020B0604020202020204" pitchFamily="34" charset="0"/>
              </a:defRPr>
            </a:lvl1pPr>
          </a:lstStyle>
          <a:p>
            <a:r>
              <a:rPr lang="en-US" dirty="0"/>
              <a:t>LRPAC 2021 Tellico Village Survey Highlights</a:t>
            </a:r>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B900D2D-DFEC-4D57-B579-0B62D76D682C}" type="slidenum">
              <a:rPr lang="en-US" smtClean="0"/>
              <a:pPr/>
              <a:t>‹#›</a:t>
            </a:fld>
            <a:endParaRPr lang="en-US" dirty="0"/>
          </a:p>
        </p:txBody>
      </p:sp>
    </p:spTree>
    <p:extLst>
      <p:ext uri="{BB962C8B-B14F-4D97-AF65-F5344CB8AC3E}">
        <p14:creationId xmlns:p14="http://schemas.microsoft.com/office/powerpoint/2010/main" val="1163757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1400" smtClean="0">
                <a:effectLst/>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1"/>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r>
              <a:rPr lang="en-US" dirty="0"/>
              <a:t>11/18/2021</a:t>
            </a:r>
          </a:p>
        </p:txBody>
      </p:sp>
      <p:sp>
        <p:nvSpPr>
          <p:cNvPr id="5" name="Footer Placeholder 4"/>
          <p:cNvSpPr>
            <a:spLocks noGrp="1"/>
          </p:cNvSpPr>
          <p:nvPr>
            <p:ph type="ftr" sz="quarter" idx="11"/>
          </p:nvPr>
        </p:nvSpPr>
        <p:spPr>
          <a:xfrm>
            <a:off x="3028950" y="6481012"/>
            <a:ext cx="3499866" cy="236454"/>
          </a:xfrm>
        </p:spPr>
        <p:txBody>
          <a:bodyPr/>
          <a:lstStyle>
            <a:lvl1pPr>
              <a:defRPr>
                <a:latin typeface="Arial" panose="020B0604020202020204" pitchFamily="34" charset="0"/>
                <a:cs typeface="Arial" panose="020B0604020202020204" pitchFamily="34" charset="0"/>
              </a:defRPr>
            </a:lvl1pPr>
          </a:lstStyle>
          <a:p>
            <a:r>
              <a:rPr lang="en-US" dirty="0"/>
              <a:t>LRPAC 2021 Tellico Village Survey Highlights</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B900D2D-DFEC-4D57-B579-0B62D76D682C}" type="slidenum">
              <a:rPr lang="en-US" smtClean="0"/>
              <a:pPr/>
              <a:t>‹#›</a:t>
            </a:fld>
            <a:endParaRPr lang="en-US" dirty="0"/>
          </a:p>
        </p:txBody>
      </p:sp>
      <p:sp>
        <p:nvSpPr>
          <p:cNvPr id="7" name="Title 1">
            <a:extLst>
              <a:ext uri="{FF2B5EF4-FFF2-40B4-BE49-F238E27FC236}">
                <a16:creationId xmlns:a16="http://schemas.microsoft.com/office/drawing/2014/main" id="{3CEBA28B-A129-497B-9CA5-92CF34E0D775}"/>
              </a:ext>
            </a:extLst>
          </p:cNvPr>
          <p:cNvSpPr>
            <a:spLocks noGrp="1"/>
          </p:cNvSpPr>
          <p:nvPr>
            <p:ph type="title" hasCustomPrompt="1"/>
          </p:nvPr>
        </p:nvSpPr>
        <p:spPr>
          <a:xfrm>
            <a:off x="628650" y="365127"/>
            <a:ext cx="7886700" cy="1006473"/>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Tellico Village LRSP 2019</a:t>
            </a:r>
            <a:br>
              <a:rPr lang="en-US"/>
            </a:br>
            <a:r>
              <a:rPr lang="en-US" sz="2800"/>
              <a:t>Subtitle</a:t>
            </a:r>
            <a:endParaRPr lang="en-US"/>
          </a:p>
        </p:txBody>
      </p:sp>
    </p:spTree>
    <p:extLst>
      <p:ext uri="{BB962C8B-B14F-4D97-AF65-F5344CB8AC3E}">
        <p14:creationId xmlns:p14="http://schemas.microsoft.com/office/powerpoint/2010/main" val="6590086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90550" y="1465263"/>
            <a:ext cx="7772400" cy="2387600"/>
          </a:xfrm>
          <a:prstGeom prst="rect">
            <a:avLst/>
          </a:prstGeom>
        </p:spPr>
        <p:txBody>
          <a:bodyPr anchor="ctr"/>
          <a:lstStyle>
            <a:lvl1pPr algn="ctr">
              <a:defRPr sz="6000">
                <a:latin typeface="Arial" panose="020B0604020202020204" pitchFamily="34" charset="0"/>
                <a:cs typeface="Arial" panose="020B0604020202020204" pitchFamily="34" charset="0"/>
              </a:defRPr>
            </a:lvl1pPr>
          </a:lstStyle>
          <a:p>
            <a:endParaRPr lang="en-US"/>
          </a:p>
        </p:txBody>
      </p:sp>
      <p:sp>
        <p:nvSpPr>
          <p:cNvPr id="3" name="Subtitle 2"/>
          <p:cNvSpPr>
            <a:spLocks noGrp="1"/>
          </p:cNvSpPr>
          <p:nvPr>
            <p:ph type="subTitle" idx="1"/>
          </p:nvPr>
        </p:nvSpPr>
        <p:spPr>
          <a:xfrm>
            <a:off x="1200150" y="4192588"/>
            <a:ext cx="6858000" cy="1655762"/>
          </a:xfrm>
        </p:spPr>
        <p:txBody>
          <a:bodyPr anchor="b">
            <a:normAutofit/>
          </a:bodyPr>
          <a:lstStyle>
            <a:lvl1pPr marL="0" indent="0" algn="r">
              <a:buNone/>
              <a:defRPr sz="32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r>
              <a:rPr lang="en-US" dirty="0"/>
              <a:t>11/18/2021</a:t>
            </a:r>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LRPAC 2021 Tellico Village Survey Highlights</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B900D2D-DFEC-4D57-B579-0B62D76D682C}" type="slidenum">
              <a:rPr lang="en-US" smtClean="0"/>
              <a:pPr/>
              <a:t>‹#›</a:t>
            </a:fld>
            <a:endParaRPr lang="en-US" dirty="0"/>
          </a:p>
        </p:txBody>
      </p:sp>
    </p:spTree>
    <p:extLst>
      <p:ext uri="{BB962C8B-B14F-4D97-AF65-F5344CB8AC3E}">
        <p14:creationId xmlns:p14="http://schemas.microsoft.com/office/powerpoint/2010/main" val="1014122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7499D80-FF7D-4A9D-8961-0C3D6CF8F5F2}" type="datetimeFigureOut">
              <a:rPr lang="en-US" smtClean="0"/>
              <a:pPr/>
              <a:t>10/2/2022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789957-36C0-4B06-8DE8-0E153DA3DDF4}"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7"/>
            <a:ext cx="7886700" cy="1006473"/>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br>
              <a:rPr lang="en-US"/>
            </a:br>
            <a:r>
              <a:rPr lang="en-US" sz="2800"/>
              <a:t>Subtitle</a:t>
            </a:r>
            <a:endParaRPr lang="en-US"/>
          </a:p>
        </p:txBody>
      </p:sp>
      <p:sp>
        <p:nvSpPr>
          <p:cNvPr id="3" name="Content Placeholder 2"/>
          <p:cNvSpPr>
            <a:spLocks noGrp="1"/>
          </p:cNvSpPr>
          <p:nvPr>
            <p:ph sz="half" idx="1"/>
          </p:nvPr>
        </p:nvSpPr>
        <p:spPr>
          <a:xfrm>
            <a:off x="628650" y="1825625"/>
            <a:ext cx="3886200" cy="4351338"/>
          </a:xfrm>
        </p:spPr>
        <p:txBody>
          <a:bodyPr>
            <a:normAutofit/>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normAutofit/>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r>
              <a:rPr lang="en-US" dirty="0"/>
              <a:t>11/18/2021</a:t>
            </a:r>
          </a:p>
        </p:txBody>
      </p:sp>
      <p:sp>
        <p:nvSpPr>
          <p:cNvPr id="6" name="Footer Placeholder 5"/>
          <p:cNvSpPr>
            <a:spLocks noGrp="1"/>
          </p:cNvSpPr>
          <p:nvPr>
            <p:ph type="ftr" sz="quarter" idx="11"/>
          </p:nvPr>
        </p:nvSpPr>
        <p:spPr>
          <a:xfrm>
            <a:off x="3028950" y="6481012"/>
            <a:ext cx="3371850" cy="236454"/>
          </a:xfrm>
        </p:spPr>
        <p:txBody>
          <a:bodyPr/>
          <a:lstStyle>
            <a:lvl1pPr>
              <a:defRPr>
                <a:latin typeface="Arial" panose="020B0604020202020204" pitchFamily="34" charset="0"/>
                <a:cs typeface="Arial" panose="020B0604020202020204" pitchFamily="34" charset="0"/>
              </a:defRPr>
            </a:lvl1pPr>
          </a:lstStyle>
          <a:p>
            <a:r>
              <a:rPr lang="en-US" dirty="0"/>
              <a:t>LRPAC Survey Summary for Golf Advisory Committee</a:t>
            </a:r>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B900D2D-DFEC-4D57-B579-0B62D76D682C}" type="slidenum">
              <a:rPr lang="en-US" smtClean="0"/>
              <a:pPr/>
              <a:t>‹#›</a:t>
            </a:fld>
            <a:endParaRPr lang="en-US" dirty="0"/>
          </a:p>
        </p:txBody>
      </p:sp>
    </p:spTree>
    <p:extLst>
      <p:ext uri="{BB962C8B-B14F-4D97-AF65-F5344CB8AC3E}">
        <p14:creationId xmlns:p14="http://schemas.microsoft.com/office/powerpoint/2010/main" val="1163757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1400" smtClean="0">
                <a:effectLst/>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1"/>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r>
              <a:rPr lang="en-US" dirty="0"/>
              <a:t>11/18/2021</a:t>
            </a:r>
          </a:p>
        </p:txBody>
      </p:sp>
      <p:sp>
        <p:nvSpPr>
          <p:cNvPr id="5" name="Footer Placeholder 4"/>
          <p:cNvSpPr>
            <a:spLocks noGrp="1"/>
          </p:cNvSpPr>
          <p:nvPr>
            <p:ph type="ftr" sz="quarter" idx="11"/>
          </p:nvPr>
        </p:nvSpPr>
        <p:spPr>
          <a:xfrm>
            <a:off x="3028950" y="6481012"/>
            <a:ext cx="3499866" cy="236454"/>
          </a:xfrm>
        </p:spPr>
        <p:txBody>
          <a:bodyPr/>
          <a:lstStyle>
            <a:lvl1pPr>
              <a:defRPr>
                <a:latin typeface="Arial" panose="020B0604020202020204" pitchFamily="34" charset="0"/>
                <a:cs typeface="Arial" panose="020B0604020202020204" pitchFamily="34" charset="0"/>
              </a:defRPr>
            </a:lvl1pPr>
          </a:lstStyle>
          <a:p>
            <a:r>
              <a:rPr lang="en-US" dirty="0"/>
              <a:t>LRPAC Survey Summary for Golf Advisory Committee</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B900D2D-DFEC-4D57-B579-0B62D76D682C}" type="slidenum">
              <a:rPr lang="en-US" smtClean="0"/>
              <a:pPr/>
              <a:t>‹#›</a:t>
            </a:fld>
            <a:endParaRPr lang="en-US" dirty="0"/>
          </a:p>
        </p:txBody>
      </p:sp>
      <p:sp>
        <p:nvSpPr>
          <p:cNvPr id="7" name="Title 1">
            <a:extLst>
              <a:ext uri="{FF2B5EF4-FFF2-40B4-BE49-F238E27FC236}">
                <a16:creationId xmlns:a16="http://schemas.microsoft.com/office/drawing/2014/main" id="{3CEBA28B-A129-497B-9CA5-92CF34E0D775}"/>
              </a:ext>
            </a:extLst>
          </p:cNvPr>
          <p:cNvSpPr>
            <a:spLocks noGrp="1"/>
          </p:cNvSpPr>
          <p:nvPr>
            <p:ph type="title" hasCustomPrompt="1"/>
          </p:nvPr>
        </p:nvSpPr>
        <p:spPr>
          <a:xfrm>
            <a:off x="628650" y="365127"/>
            <a:ext cx="7886700" cy="1006473"/>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Tellico Village LRSP 2019</a:t>
            </a:r>
            <a:br>
              <a:rPr lang="en-US"/>
            </a:br>
            <a:r>
              <a:rPr lang="en-US" sz="2800"/>
              <a:t>Subtitle</a:t>
            </a:r>
            <a:endParaRPr lang="en-US"/>
          </a:p>
        </p:txBody>
      </p:sp>
    </p:spTree>
    <p:extLst>
      <p:ext uri="{BB962C8B-B14F-4D97-AF65-F5344CB8AC3E}">
        <p14:creationId xmlns:p14="http://schemas.microsoft.com/office/powerpoint/2010/main" val="6590086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90550" y="1465263"/>
            <a:ext cx="7772400" cy="2387600"/>
          </a:xfrm>
          <a:prstGeom prst="rect">
            <a:avLst/>
          </a:prstGeom>
        </p:spPr>
        <p:txBody>
          <a:bodyPr anchor="ctr"/>
          <a:lstStyle>
            <a:lvl1pPr algn="ctr">
              <a:defRPr sz="6000">
                <a:latin typeface="Arial" panose="020B0604020202020204" pitchFamily="34" charset="0"/>
                <a:cs typeface="Arial" panose="020B0604020202020204" pitchFamily="34" charset="0"/>
              </a:defRPr>
            </a:lvl1pPr>
          </a:lstStyle>
          <a:p>
            <a:endParaRPr lang="en-US"/>
          </a:p>
        </p:txBody>
      </p:sp>
      <p:sp>
        <p:nvSpPr>
          <p:cNvPr id="3" name="Subtitle 2"/>
          <p:cNvSpPr>
            <a:spLocks noGrp="1"/>
          </p:cNvSpPr>
          <p:nvPr>
            <p:ph type="subTitle" idx="1"/>
          </p:nvPr>
        </p:nvSpPr>
        <p:spPr>
          <a:xfrm>
            <a:off x="1200150" y="4192588"/>
            <a:ext cx="6858000" cy="1655762"/>
          </a:xfrm>
        </p:spPr>
        <p:txBody>
          <a:bodyPr anchor="b">
            <a:normAutofit/>
          </a:bodyPr>
          <a:lstStyle>
            <a:lvl1pPr marL="0" indent="0" algn="r">
              <a:buNone/>
              <a:defRPr sz="32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r>
              <a:rPr lang="en-US" dirty="0"/>
              <a:t>11/18/2021</a:t>
            </a:r>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LRPAC Survey Summary for Golf Advisory Committee</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B900D2D-DFEC-4D57-B579-0B62D76D682C}" type="slidenum">
              <a:rPr lang="en-US" smtClean="0"/>
              <a:pPr/>
              <a:t>‹#›</a:t>
            </a:fld>
            <a:endParaRPr lang="en-US" dirty="0"/>
          </a:p>
        </p:txBody>
      </p:sp>
    </p:spTree>
    <p:extLst>
      <p:ext uri="{BB962C8B-B14F-4D97-AF65-F5344CB8AC3E}">
        <p14:creationId xmlns:p14="http://schemas.microsoft.com/office/powerpoint/2010/main" val="1014122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7499D80-FF7D-4A9D-8961-0C3D6CF8F5F2}" type="datetimeFigureOut">
              <a:rPr lang="en-US" smtClean="0"/>
              <a:pPr/>
              <a:t>10/2/2022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789957-36C0-4B06-8DE8-0E153DA3DDF4}"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7499D80-FF7D-4A9D-8961-0C3D6CF8F5F2}" type="datetimeFigureOut">
              <a:rPr lang="en-US" smtClean="0"/>
              <a:pPr/>
              <a:t>10/2/2022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789957-36C0-4B06-8DE8-0E153DA3DDF4}"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7499D80-FF7D-4A9D-8961-0C3D6CF8F5F2}" type="datetimeFigureOut">
              <a:rPr lang="en-US" smtClean="0"/>
              <a:pPr/>
              <a:t>10/2/2022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9789957-36C0-4B06-8DE8-0E153DA3DDF4}"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7499D80-FF7D-4A9D-8961-0C3D6CF8F5F2}" type="datetimeFigureOut">
              <a:rPr lang="en-US" smtClean="0"/>
              <a:pPr/>
              <a:t>10/2/2022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9789957-36C0-4B06-8DE8-0E153DA3DDF4}"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499D80-FF7D-4A9D-8961-0C3D6CF8F5F2}" type="datetimeFigureOut">
              <a:rPr lang="en-US" smtClean="0"/>
              <a:pPr/>
              <a:t>10/2/2022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9789957-36C0-4B06-8DE8-0E153DA3DDF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E7499D80-FF7D-4A9D-8961-0C3D6CF8F5F2}" type="datetimeFigureOut">
              <a:rPr lang="en-US" smtClean="0"/>
              <a:pPr/>
              <a:t>10/2/2022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789957-36C0-4B06-8DE8-0E153DA3DDF4}"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E7499D80-FF7D-4A9D-8961-0C3D6CF8F5F2}" type="datetimeFigureOut">
              <a:rPr lang="en-US" smtClean="0"/>
              <a:pPr/>
              <a:t>10/2/2022</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9789957-36C0-4B06-8DE8-0E153DA3DDF4}"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7499D80-FF7D-4A9D-8961-0C3D6CF8F5F2}" type="datetimeFigureOut">
              <a:rPr lang="en-US" smtClean="0"/>
              <a:pPr/>
              <a:t>10/2/2022</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9789957-36C0-4B06-8DE8-0E153DA3DDF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79" r:id="rId1"/>
    <p:sldLayoutId id="2147483880" r:id="rId2"/>
    <p:sldLayoutId id="2147483675" r:id="rId3"/>
    <p:sldLayoutId id="2147483881"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27CCD2-FD0E-40BE-BE79-6F273A7AD3F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EA100C-E040-49ED-B6C1-ED5D9546ED5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68C24E-31AB-48EA-B3F9-1394662DC5B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FD03F21-9CE8-414A-8C64-AE2E1C34EBEC}" type="datetimeFigureOut">
              <a:rPr lang="en-US" smtClean="0"/>
              <a:t>10/2/2022</a:t>
            </a:fld>
            <a:endParaRPr lang="en-US" dirty="0"/>
          </a:p>
        </p:txBody>
      </p:sp>
      <p:sp>
        <p:nvSpPr>
          <p:cNvPr id="5" name="Footer Placeholder 4">
            <a:extLst>
              <a:ext uri="{FF2B5EF4-FFF2-40B4-BE49-F238E27FC236}">
                <a16:creationId xmlns:a16="http://schemas.microsoft.com/office/drawing/2014/main" id="{439156AA-56EB-4931-992B-985B21EF756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52FD9FA-6387-4EBD-9FB6-2424E8485BA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967ACB7-7CAE-4D21-88C6-5DBF6FF2473A}" type="slidenum">
              <a:rPr lang="en-US" smtClean="0"/>
              <a:t>‹#›</a:t>
            </a:fld>
            <a:endParaRPr lang="en-US" dirty="0"/>
          </a:p>
        </p:txBody>
      </p:sp>
    </p:spTree>
    <p:extLst>
      <p:ext uri="{BB962C8B-B14F-4D97-AF65-F5344CB8AC3E}">
        <p14:creationId xmlns:p14="http://schemas.microsoft.com/office/powerpoint/2010/main" val="401389451"/>
      </p:ext>
    </p:extLst>
  </p:cSld>
  <p:clrMap bg1="lt1" tx1="dk1" bg2="lt2" tx2="dk2" accent1="accent1" accent2="accent2" accent3="accent3" accent4="accent4" accent5="accent5" accent6="accent6" hlink="hlink" folHlink="folHlink"/>
  <p:sldLayoutIdLst>
    <p:sldLayoutId id="2147483877" r:id="rId1"/>
    <p:sldLayoutId id="2147483876" r:id="rId2"/>
    <p:sldLayoutId id="214748387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4"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7499D80-FF7D-4A9D-8961-0C3D6CF8F5F2}" type="datetimeFigureOut">
              <a:rPr lang="en-US" smtClean="0"/>
              <a:pPr/>
              <a:t>10/2/2022</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9789957-36C0-4B06-8DE8-0E153DA3DDF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6" r:id="rId1"/>
    <p:sldLayoutId id="2147483685" r:id="rId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752600"/>
            <a:ext cx="7886700" cy="44243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781800" y="6477000"/>
            <a:ext cx="2057400" cy="24046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US" dirty="0"/>
              <a:t>11/18/2021</a:t>
            </a:r>
          </a:p>
        </p:txBody>
      </p:sp>
      <p:sp>
        <p:nvSpPr>
          <p:cNvPr id="5" name="Footer Placeholder 4"/>
          <p:cNvSpPr>
            <a:spLocks noGrp="1"/>
          </p:cNvSpPr>
          <p:nvPr>
            <p:ph type="ftr" sz="quarter" idx="3"/>
          </p:nvPr>
        </p:nvSpPr>
        <p:spPr>
          <a:xfrm>
            <a:off x="3028950" y="6481011"/>
            <a:ext cx="3086100" cy="24046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dirty="0"/>
              <a:t>LRPAC 2021 Tellico Village Survey Highlights</a:t>
            </a:r>
          </a:p>
        </p:txBody>
      </p:sp>
      <p:sp>
        <p:nvSpPr>
          <p:cNvPr id="6" name="Slide Number Placeholder 5"/>
          <p:cNvSpPr>
            <a:spLocks noGrp="1"/>
          </p:cNvSpPr>
          <p:nvPr>
            <p:ph type="sldNum" sz="quarter" idx="4"/>
          </p:nvPr>
        </p:nvSpPr>
        <p:spPr>
          <a:xfrm>
            <a:off x="304800" y="6477000"/>
            <a:ext cx="2057400" cy="24046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DB900D2D-DFEC-4D57-B579-0B62D76D682C}" type="slidenum">
              <a:rPr lang="en-US" smtClean="0"/>
              <a:pPr/>
              <a:t>‹#›</a:t>
            </a:fld>
            <a:endParaRPr lang="en-US" dirty="0"/>
          </a:p>
        </p:txBody>
      </p:sp>
      <p:sp>
        <p:nvSpPr>
          <p:cNvPr id="10" name="Title Placeholder 9">
            <a:extLst>
              <a:ext uri="{FF2B5EF4-FFF2-40B4-BE49-F238E27FC236}">
                <a16:creationId xmlns:a16="http://schemas.microsoft.com/office/drawing/2014/main" id="{4889923E-053C-4A6C-8EEA-2B31F7B3706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Tellico Village LRSP 2019</a:t>
            </a:r>
            <a:br>
              <a:rPr lang="en-US"/>
            </a:br>
            <a:r>
              <a:rPr lang="en-US" sz="2800"/>
              <a:t>Subtitle</a:t>
            </a:r>
            <a:endParaRPr lang="en-US"/>
          </a:p>
        </p:txBody>
      </p:sp>
      <p:grpSp>
        <p:nvGrpSpPr>
          <p:cNvPr id="7" name="Group 6">
            <a:extLst>
              <a:ext uri="{FF2B5EF4-FFF2-40B4-BE49-F238E27FC236}">
                <a16:creationId xmlns:a16="http://schemas.microsoft.com/office/drawing/2014/main" id="{D9E1FBE3-5818-4533-875A-CECC6CD4A295}"/>
              </a:ext>
            </a:extLst>
          </p:cNvPr>
          <p:cNvGrpSpPr/>
          <p:nvPr userDrawn="1"/>
        </p:nvGrpSpPr>
        <p:grpSpPr>
          <a:xfrm>
            <a:off x="8001000" y="5716074"/>
            <a:ext cx="1066800" cy="1143000"/>
            <a:chOff x="129209" y="298450"/>
            <a:chExt cx="1928191" cy="2287625"/>
          </a:xfrm>
        </p:grpSpPr>
        <p:pic>
          <p:nvPicPr>
            <p:cNvPr id="8" name="Picture 2" descr="Image result for tellico village logo">
              <a:extLst>
                <a:ext uri="{FF2B5EF4-FFF2-40B4-BE49-F238E27FC236}">
                  <a16:creationId xmlns:a16="http://schemas.microsoft.com/office/drawing/2014/main" id="{DCC718F7-347F-4C3C-847A-F91B3603EF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550" y="298450"/>
              <a:ext cx="1847850" cy="18478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FA16C21-CB49-452C-A398-BB4B30C46265}"/>
                </a:ext>
              </a:extLst>
            </p:cNvPr>
            <p:cNvSpPr txBox="1"/>
            <p:nvPr/>
          </p:nvSpPr>
          <p:spPr>
            <a:xfrm>
              <a:off x="129209" y="2030698"/>
              <a:ext cx="1443636" cy="555377"/>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LRPAC</a:t>
              </a:r>
            </a:p>
          </p:txBody>
        </p:sp>
      </p:grpSp>
      <p:pic>
        <p:nvPicPr>
          <p:cNvPr id="2" name="Picture 1">
            <a:extLst>
              <a:ext uri="{FF2B5EF4-FFF2-40B4-BE49-F238E27FC236}">
                <a16:creationId xmlns:a16="http://schemas.microsoft.com/office/drawing/2014/main" id="{705181C8-32CF-4AB0-A0B2-AD452665D4E1}"/>
              </a:ext>
            </a:extLst>
          </p:cNvPr>
          <p:cNvPicPr>
            <a:picLocks noChangeAspect="1"/>
          </p:cNvPicPr>
          <p:nvPr userDrawn="1"/>
        </p:nvPicPr>
        <p:blipFill>
          <a:blip r:embed="rId6"/>
          <a:stretch>
            <a:fillRect/>
          </a:stretch>
        </p:blipFill>
        <p:spPr>
          <a:xfrm>
            <a:off x="8037480" y="0"/>
            <a:ext cx="1106520" cy="1240644"/>
          </a:xfrm>
          <a:prstGeom prst="rect">
            <a:avLst/>
          </a:prstGeom>
        </p:spPr>
      </p:pic>
    </p:spTree>
    <p:extLst>
      <p:ext uri="{BB962C8B-B14F-4D97-AF65-F5344CB8AC3E}">
        <p14:creationId xmlns:p14="http://schemas.microsoft.com/office/powerpoint/2010/main" val="2803056862"/>
      </p:ext>
    </p:extLst>
  </p:cSld>
  <p:clrMap bg1="lt1" tx1="dk1" bg2="lt2" tx2="dk2" accent1="accent1" accent2="accent2" accent3="accent3" accent4="accent4" accent5="accent5" accent6="accent6" hlink="hlink" folHlink="folHlink"/>
  <p:sldLayoutIdLst>
    <p:sldLayoutId id="2147483676" r:id="rId1"/>
    <p:sldLayoutId id="2147483889" r:id="rId2"/>
    <p:sldLayoutId id="2147483673" r:id="rId3"/>
  </p:sldLayoutIdLst>
  <p:hf hdr="0" dt="0"/>
  <p:txStyles>
    <p:title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752600"/>
            <a:ext cx="7886700" cy="44243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781800" y="6477000"/>
            <a:ext cx="2057400" cy="24046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US" dirty="0"/>
              <a:t>11/18/2021</a:t>
            </a:r>
          </a:p>
        </p:txBody>
      </p:sp>
      <p:sp>
        <p:nvSpPr>
          <p:cNvPr id="5" name="Footer Placeholder 4"/>
          <p:cNvSpPr>
            <a:spLocks noGrp="1"/>
          </p:cNvSpPr>
          <p:nvPr>
            <p:ph type="ftr" sz="quarter" idx="3"/>
          </p:nvPr>
        </p:nvSpPr>
        <p:spPr>
          <a:xfrm>
            <a:off x="3028950" y="6481011"/>
            <a:ext cx="3086100" cy="24046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dirty="0"/>
              <a:t>LRPAC Survey Summary for Golf Advisory Committee</a:t>
            </a:r>
          </a:p>
        </p:txBody>
      </p:sp>
      <p:sp>
        <p:nvSpPr>
          <p:cNvPr id="6" name="Slide Number Placeholder 5"/>
          <p:cNvSpPr>
            <a:spLocks noGrp="1"/>
          </p:cNvSpPr>
          <p:nvPr>
            <p:ph type="sldNum" sz="quarter" idx="4"/>
          </p:nvPr>
        </p:nvSpPr>
        <p:spPr>
          <a:xfrm>
            <a:off x="304800" y="6477000"/>
            <a:ext cx="2057400" cy="24046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DB900D2D-DFEC-4D57-B579-0B62D76D682C}" type="slidenum">
              <a:rPr lang="en-US" smtClean="0"/>
              <a:pPr/>
              <a:t>‹#›</a:t>
            </a:fld>
            <a:endParaRPr lang="en-US" dirty="0"/>
          </a:p>
        </p:txBody>
      </p:sp>
      <p:sp>
        <p:nvSpPr>
          <p:cNvPr id="10" name="Title Placeholder 9">
            <a:extLst>
              <a:ext uri="{FF2B5EF4-FFF2-40B4-BE49-F238E27FC236}">
                <a16:creationId xmlns:a16="http://schemas.microsoft.com/office/drawing/2014/main" id="{4889923E-053C-4A6C-8EEA-2B31F7B3706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Tellico Village LRSP 2019</a:t>
            </a:r>
            <a:br>
              <a:rPr lang="en-US"/>
            </a:br>
            <a:r>
              <a:rPr lang="en-US" sz="2800"/>
              <a:t>Subtitle</a:t>
            </a:r>
            <a:endParaRPr lang="en-US"/>
          </a:p>
        </p:txBody>
      </p:sp>
      <p:grpSp>
        <p:nvGrpSpPr>
          <p:cNvPr id="7" name="Group 6">
            <a:extLst>
              <a:ext uri="{FF2B5EF4-FFF2-40B4-BE49-F238E27FC236}">
                <a16:creationId xmlns:a16="http://schemas.microsoft.com/office/drawing/2014/main" id="{D9E1FBE3-5818-4533-875A-CECC6CD4A295}"/>
              </a:ext>
            </a:extLst>
          </p:cNvPr>
          <p:cNvGrpSpPr/>
          <p:nvPr userDrawn="1"/>
        </p:nvGrpSpPr>
        <p:grpSpPr>
          <a:xfrm>
            <a:off x="8001000" y="5716074"/>
            <a:ext cx="1066800" cy="1143000"/>
            <a:chOff x="129209" y="298450"/>
            <a:chExt cx="1928191" cy="2287625"/>
          </a:xfrm>
        </p:grpSpPr>
        <p:pic>
          <p:nvPicPr>
            <p:cNvPr id="8" name="Picture 2" descr="Image result for tellico village logo">
              <a:extLst>
                <a:ext uri="{FF2B5EF4-FFF2-40B4-BE49-F238E27FC236}">
                  <a16:creationId xmlns:a16="http://schemas.microsoft.com/office/drawing/2014/main" id="{DCC718F7-347F-4C3C-847A-F91B3603EF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550" y="298450"/>
              <a:ext cx="1847850" cy="18478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FA16C21-CB49-452C-A398-BB4B30C46265}"/>
                </a:ext>
              </a:extLst>
            </p:cNvPr>
            <p:cNvSpPr txBox="1"/>
            <p:nvPr/>
          </p:nvSpPr>
          <p:spPr>
            <a:xfrm>
              <a:off x="129209" y="2030698"/>
              <a:ext cx="1443636" cy="555377"/>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LRPAC</a:t>
              </a:r>
            </a:p>
          </p:txBody>
        </p:sp>
      </p:grpSp>
      <p:pic>
        <p:nvPicPr>
          <p:cNvPr id="2" name="Picture 1">
            <a:extLst>
              <a:ext uri="{FF2B5EF4-FFF2-40B4-BE49-F238E27FC236}">
                <a16:creationId xmlns:a16="http://schemas.microsoft.com/office/drawing/2014/main" id="{705181C8-32CF-4AB0-A0B2-AD452665D4E1}"/>
              </a:ext>
            </a:extLst>
          </p:cNvPr>
          <p:cNvPicPr>
            <a:picLocks noChangeAspect="1"/>
          </p:cNvPicPr>
          <p:nvPr userDrawn="1"/>
        </p:nvPicPr>
        <p:blipFill>
          <a:blip r:embed="rId6"/>
          <a:stretch>
            <a:fillRect/>
          </a:stretch>
        </p:blipFill>
        <p:spPr>
          <a:xfrm>
            <a:off x="8037480" y="0"/>
            <a:ext cx="1106520" cy="1240644"/>
          </a:xfrm>
          <a:prstGeom prst="rect">
            <a:avLst/>
          </a:prstGeom>
        </p:spPr>
      </p:pic>
    </p:spTree>
    <p:extLst>
      <p:ext uri="{BB962C8B-B14F-4D97-AF65-F5344CB8AC3E}">
        <p14:creationId xmlns:p14="http://schemas.microsoft.com/office/powerpoint/2010/main" val="2803056862"/>
      </p:ext>
    </p:extLst>
  </p:cSld>
  <p:clrMap bg1="lt1" tx1="dk1" bg2="lt2" tx2="dk2" accent1="accent1" accent2="accent2" accent3="accent3" accent4="accent4" accent5="accent5" accent6="accent6" hlink="hlink" folHlink="folHlink"/>
  <p:sldLayoutIdLst>
    <p:sldLayoutId id="2147483887" r:id="rId1"/>
    <p:sldLayoutId id="2147483674" r:id="rId2"/>
    <p:sldLayoutId id="2147483885" r:id="rId3"/>
  </p:sldLayoutIdLst>
  <p:hf hdr="0" dt="0"/>
  <p:txStyles>
    <p:title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hyperlink" Target="http://www.golftellicovillage.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golftellicovillage.com/" TargetMode="Externa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47C63-46E3-4B43-89BC-C484419ADA3C}"/>
              </a:ext>
            </a:extLst>
          </p:cNvPr>
          <p:cNvSpPr>
            <a:spLocks noGrp="1"/>
          </p:cNvSpPr>
          <p:nvPr>
            <p:ph type="ctrTitle"/>
          </p:nvPr>
        </p:nvSpPr>
        <p:spPr>
          <a:xfrm>
            <a:off x="1143000" y="3988734"/>
            <a:ext cx="6858000" cy="751565"/>
          </a:xfrm>
        </p:spPr>
        <p:txBody>
          <a:bodyPr/>
          <a:lstStyle/>
          <a:p>
            <a:r>
              <a:rPr lang="en-US" dirty="0"/>
              <a:t>Tellico Village Golf</a:t>
            </a:r>
          </a:p>
        </p:txBody>
      </p:sp>
      <p:sp>
        <p:nvSpPr>
          <p:cNvPr id="3" name="Subtitle 2">
            <a:extLst>
              <a:ext uri="{FF2B5EF4-FFF2-40B4-BE49-F238E27FC236}">
                <a16:creationId xmlns:a16="http://schemas.microsoft.com/office/drawing/2014/main" id="{4127B4D0-1569-49EF-8101-F6F11603365A}"/>
              </a:ext>
            </a:extLst>
          </p:cNvPr>
          <p:cNvSpPr>
            <a:spLocks noGrp="1"/>
          </p:cNvSpPr>
          <p:nvPr>
            <p:ph type="subTitle" idx="1"/>
          </p:nvPr>
        </p:nvSpPr>
        <p:spPr>
          <a:xfrm>
            <a:off x="1198118" y="4862960"/>
            <a:ext cx="6858000" cy="344231"/>
          </a:xfrm>
        </p:spPr>
        <p:txBody>
          <a:bodyPr/>
          <a:lstStyle/>
          <a:p>
            <a:r>
              <a:rPr lang="en-US" dirty="0"/>
              <a:t>World Class Golf at a Value </a:t>
            </a:r>
          </a:p>
        </p:txBody>
      </p:sp>
      <p:pic>
        <p:nvPicPr>
          <p:cNvPr id="6" name="Picture 5" descr="A close up of a logo&#10;&#10;Description automatically generated">
            <a:extLst>
              <a:ext uri="{FF2B5EF4-FFF2-40B4-BE49-F238E27FC236}">
                <a16:creationId xmlns:a16="http://schemas.microsoft.com/office/drawing/2014/main" id="{8024E144-7DF4-4ABB-8DDC-224C213694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40458" y="969743"/>
            <a:ext cx="2863085" cy="3134468"/>
          </a:xfrm>
          <a:prstGeom prst="rect">
            <a:avLst/>
          </a:prstGeom>
        </p:spPr>
      </p:pic>
      <p:sp>
        <p:nvSpPr>
          <p:cNvPr id="4" name="TextBox 3">
            <a:extLst>
              <a:ext uri="{FF2B5EF4-FFF2-40B4-BE49-F238E27FC236}">
                <a16:creationId xmlns:a16="http://schemas.microsoft.com/office/drawing/2014/main" id="{00E7065F-F8FA-4E30-82CC-0EE42F145D0D}"/>
              </a:ext>
            </a:extLst>
          </p:cNvPr>
          <p:cNvSpPr txBox="1"/>
          <p:nvPr/>
        </p:nvSpPr>
        <p:spPr>
          <a:xfrm>
            <a:off x="3428999" y="5499048"/>
            <a:ext cx="2574543" cy="369332"/>
          </a:xfrm>
          <a:prstGeom prst="rect">
            <a:avLst/>
          </a:prstGeom>
          <a:noFill/>
        </p:spPr>
        <p:txBody>
          <a:bodyPr wrap="square" rtlCol="0">
            <a:spAutoFit/>
          </a:bodyPr>
          <a:lstStyle/>
          <a:p>
            <a:r>
              <a:rPr lang="en-US" dirty="0"/>
              <a:t>GAC Report – October 3</a:t>
            </a:r>
            <a:r>
              <a:rPr lang="en-US" baseline="30000" dirty="0"/>
              <a:t>rd</a:t>
            </a:r>
            <a:r>
              <a:rPr lang="en-US" dirty="0"/>
              <a:t>  </a:t>
            </a:r>
          </a:p>
        </p:txBody>
      </p:sp>
    </p:spTree>
    <p:extLst>
      <p:ext uri="{BB962C8B-B14F-4D97-AF65-F5344CB8AC3E}">
        <p14:creationId xmlns:p14="http://schemas.microsoft.com/office/powerpoint/2010/main" val="4141820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9ED010-566B-E31B-670B-41579F1448CC}"/>
              </a:ext>
            </a:extLst>
          </p:cNvPr>
          <p:cNvSpPr>
            <a:spLocks noGrp="1"/>
          </p:cNvSpPr>
          <p:nvPr>
            <p:ph type="title"/>
          </p:nvPr>
        </p:nvSpPr>
        <p:spPr>
          <a:xfrm>
            <a:off x="0" y="-228600"/>
            <a:ext cx="8229600" cy="1143000"/>
          </a:xfrm>
        </p:spPr>
        <p:txBody>
          <a:bodyPr>
            <a:normAutofit fontScale="90000"/>
          </a:bodyPr>
          <a:lstStyle/>
          <a:p>
            <a:r>
              <a:rPr lang="en-US" dirty="0"/>
              <a:t>2023 Budget – Peer Benchmarking</a:t>
            </a:r>
          </a:p>
        </p:txBody>
      </p:sp>
      <p:sp>
        <p:nvSpPr>
          <p:cNvPr id="5" name="Content Placeholder 4">
            <a:extLst>
              <a:ext uri="{FF2B5EF4-FFF2-40B4-BE49-F238E27FC236}">
                <a16:creationId xmlns:a16="http://schemas.microsoft.com/office/drawing/2014/main" id="{91C4281B-E194-F3F1-BDD0-F30394ACAF9C}"/>
              </a:ext>
            </a:extLst>
          </p:cNvPr>
          <p:cNvSpPr>
            <a:spLocks noGrp="1"/>
          </p:cNvSpPr>
          <p:nvPr>
            <p:ph idx="1"/>
          </p:nvPr>
        </p:nvSpPr>
        <p:spPr>
          <a:xfrm>
            <a:off x="457200" y="609600"/>
            <a:ext cx="8229600" cy="5410200"/>
          </a:xfrm>
        </p:spPr>
        <p:txBody>
          <a:bodyPr>
            <a:normAutofit fontScale="77500" lnSpcReduction="20000"/>
          </a:bodyPr>
          <a:lstStyle/>
          <a:p>
            <a:r>
              <a:rPr lang="en-US" dirty="0"/>
              <a:t>Peer Clubs include Rarity Bay, </a:t>
            </a:r>
            <a:r>
              <a:rPr lang="en-US" dirty="0" err="1"/>
              <a:t>WindRiver</a:t>
            </a:r>
            <a:r>
              <a:rPr lang="en-US" dirty="0"/>
              <a:t>, Willow Creek, Fairfield Glade and others </a:t>
            </a:r>
          </a:p>
          <a:p>
            <a:r>
              <a:rPr lang="en-US" dirty="0"/>
              <a:t>Minimum average increase is 5-6% or 2-$3 on daily fees </a:t>
            </a:r>
          </a:p>
          <a:p>
            <a:pPr lvl="1"/>
            <a:r>
              <a:rPr lang="en-US" dirty="0"/>
              <a:t>Fairfield going up $2 across the board on all member rates and $3 on all guest rates </a:t>
            </a:r>
          </a:p>
          <a:p>
            <a:pPr lvl="1"/>
            <a:r>
              <a:rPr lang="en-US" dirty="0" err="1"/>
              <a:t>WindRiver</a:t>
            </a:r>
            <a:r>
              <a:rPr lang="en-US" dirty="0"/>
              <a:t> is going up $10 pretty much across the board following greens renovation project. 15-20% on daily fees and 20% on memberships. </a:t>
            </a:r>
          </a:p>
          <a:p>
            <a:pPr lvl="1"/>
            <a:r>
              <a:rPr lang="en-US" dirty="0"/>
              <a:t>Sample Guest Rack Rates:</a:t>
            </a:r>
          </a:p>
          <a:p>
            <a:pPr lvl="2"/>
            <a:r>
              <a:rPr lang="en-US" dirty="0"/>
              <a:t>Fairfield Glade </a:t>
            </a:r>
          </a:p>
          <a:p>
            <a:pPr lvl="3"/>
            <a:r>
              <a:rPr lang="en-US" dirty="0"/>
              <a:t>Stonehenge - $83 </a:t>
            </a:r>
          </a:p>
          <a:p>
            <a:pPr lvl="3"/>
            <a:r>
              <a:rPr lang="en-US" dirty="0"/>
              <a:t>Other courses - $75 </a:t>
            </a:r>
          </a:p>
          <a:p>
            <a:pPr lvl="2"/>
            <a:r>
              <a:rPr lang="en-US" dirty="0" err="1"/>
              <a:t>WindRiver</a:t>
            </a:r>
            <a:r>
              <a:rPr lang="en-US" dirty="0"/>
              <a:t> - $74 weekend and holiday </a:t>
            </a:r>
          </a:p>
          <a:p>
            <a:pPr lvl="2"/>
            <a:r>
              <a:rPr lang="en-US" dirty="0"/>
              <a:t>Willow Creek - $65 weekend and holiday </a:t>
            </a:r>
          </a:p>
          <a:p>
            <a:pPr lvl="2"/>
            <a:r>
              <a:rPr lang="en-US" dirty="0" err="1"/>
              <a:t>Egwani</a:t>
            </a:r>
            <a:r>
              <a:rPr lang="en-US" dirty="0"/>
              <a:t> Farms - $55 weekend and holiday </a:t>
            </a:r>
          </a:p>
          <a:p>
            <a:pPr lvl="1"/>
            <a:r>
              <a:rPr lang="en-US" dirty="0"/>
              <a:t>Tellico Village Summary Recommendations:</a:t>
            </a:r>
          </a:p>
          <a:p>
            <a:pPr lvl="2"/>
            <a:r>
              <a:rPr lang="en-US" dirty="0"/>
              <a:t>Member Daily Fees – 4-5% increase </a:t>
            </a:r>
          </a:p>
          <a:p>
            <a:pPr lvl="2"/>
            <a:r>
              <a:rPr lang="en-US" dirty="0"/>
              <a:t>Guest Daily Fees – approx. 8% increase</a:t>
            </a:r>
          </a:p>
          <a:p>
            <a:pPr lvl="2"/>
            <a:r>
              <a:rPr lang="en-US" dirty="0"/>
              <a:t>Unlimited Individual Breakeven – remains at 80</a:t>
            </a:r>
          </a:p>
          <a:p>
            <a:pPr lvl="2"/>
            <a:r>
              <a:rPr lang="en-US" dirty="0"/>
              <a:t>Unlimited Two-Person Breakeven – remains at 120</a:t>
            </a:r>
          </a:p>
          <a:p>
            <a:pPr lvl="2"/>
            <a:r>
              <a:rPr lang="en-US" dirty="0"/>
              <a:t>Unlimited Twilight Breakeven – slight increase from 33-36</a:t>
            </a:r>
          </a:p>
          <a:p>
            <a:pPr lvl="2"/>
            <a:endParaRPr lang="en-US" dirty="0"/>
          </a:p>
          <a:p>
            <a:pPr lvl="2"/>
            <a:endParaRPr lang="en-US" dirty="0"/>
          </a:p>
          <a:p>
            <a:pPr lvl="1"/>
            <a:endParaRPr lang="en-US" dirty="0"/>
          </a:p>
          <a:p>
            <a:pPr lvl="2"/>
            <a:endParaRPr lang="en-US" dirty="0"/>
          </a:p>
        </p:txBody>
      </p:sp>
    </p:spTree>
    <p:extLst>
      <p:ext uri="{BB962C8B-B14F-4D97-AF65-F5344CB8AC3E}">
        <p14:creationId xmlns:p14="http://schemas.microsoft.com/office/powerpoint/2010/main" val="1366020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088E8A-DED3-4051-8660-F5A6922CD605}"/>
              </a:ext>
            </a:extLst>
          </p:cNvPr>
          <p:cNvSpPr>
            <a:spLocks noGrp="1"/>
          </p:cNvSpPr>
          <p:nvPr>
            <p:ph idx="1"/>
          </p:nvPr>
        </p:nvSpPr>
        <p:spPr>
          <a:xfrm>
            <a:off x="447541" y="609600"/>
            <a:ext cx="8620259" cy="5867400"/>
          </a:xfrm>
        </p:spPr>
        <p:txBody>
          <a:bodyPr>
            <a:norm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2022 GAC Members </a:t>
            </a:r>
          </a:p>
          <a:p>
            <a:pPr marL="256032" lvl="1">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Ron Coles – Chair and FAC Liaison (2023)</a:t>
            </a:r>
          </a:p>
          <a:p>
            <a:pPr marL="256032" lvl="1">
              <a:lnSpc>
                <a:spcPct val="107000"/>
              </a:lnSpc>
              <a:spcBef>
                <a:spcPts val="0"/>
              </a:spcBef>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Howard Higby </a:t>
            </a:r>
            <a:r>
              <a:rPr lang="en-US" sz="1600" dirty="0">
                <a:effectLst/>
                <a:latin typeface="Calibri" panose="020F0502020204030204" pitchFamily="34" charset="0"/>
                <a:ea typeface="Calibri" panose="020F0502020204030204" pitchFamily="34" charset="0"/>
                <a:cs typeface="Times New Roman" panose="02020603050405020304" pitchFamily="18" charset="0"/>
              </a:rPr>
              <a:t> – Vice Chair (2024) </a:t>
            </a:r>
          </a:p>
          <a:p>
            <a:pPr marL="256032" lvl="1">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Larry Fox – Secretary (2023) </a:t>
            </a:r>
          </a:p>
          <a:p>
            <a:pPr marL="256032" lvl="1">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Rose Howard – RAC Liaison (2024)  </a:t>
            </a:r>
          </a:p>
          <a:p>
            <a:pPr marL="256032" lvl="1">
              <a:lnSpc>
                <a:spcPct val="107000"/>
              </a:lnSpc>
              <a:spcBef>
                <a:spcPts val="0"/>
              </a:spcBef>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Daryl Blevins – (2022) </a:t>
            </a:r>
          </a:p>
          <a:p>
            <a:pPr marL="256032" lvl="1">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Anne Parkhill – (2023)</a:t>
            </a:r>
          </a:p>
          <a:p>
            <a:pPr marL="256032" lvl="1">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Ricky Moore – (2023) </a:t>
            </a:r>
          </a:p>
          <a:p>
            <a:pPr marL="27432" lvl="1" indent="0">
              <a:lnSpc>
                <a:spcPct val="107000"/>
              </a:lnSpc>
              <a:spcBef>
                <a:spcPts val="0"/>
              </a:spcBef>
              <a:spcAft>
                <a:spcPts val="800"/>
              </a:spcAft>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Committee Liaisons  </a:t>
            </a:r>
          </a:p>
          <a:p>
            <a:pPr marL="256032" lvl="1">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Long-Range Planning (LRPAC) – </a:t>
            </a:r>
            <a:r>
              <a:rPr lang="en-US" sz="1600" dirty="0">
                <a:latin typeface="Calibri" panose="020F0502020204030204" pitchFamily="34" charset="0"/>
                <a:ea typeface="Calibri" panose="020F0502020204030204" pitchFamily="34" charset="0"/>
                <a:cs typeface="Times New Roman" panose="02020603050405020304" pitchFamily="18" charset="0"/>
              </a:rPr>
              <a:t>Howard Higby </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256032" lvl="1">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Communications (CAC) – Larry Fox  </a:t>
            </a:r>
            <a:r>
              <a:rPr lang="en-US" sz="1600" dirty="0">
                <a:latin typeface="Calibri" panose="020F0502020204030204" pitchFamily="34" charset="0"/>
                <a:ea typeface="Calibri" panose="020F0502020204030204" pitchFamily="34" charset="0"/>
                <a:cs typeface="Times New Roman" panose="02020603050405020304" pitchFamily="18" charset="0"/>
              </a:rPr>
              <a:t> </a:t>
            </a:r>
          </a:p>
          <a:p>
            <a:pPr marL="256032" lvl="1">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Recreation (RAC) – Rose Howard </a:t>
            </a:r>
          </a:p>
          <a:p>
            <a:pPr marL="109728" indent="0">
              <a:buNone/>
            </a:pPr>
            <a:r>
              <a:rPr lang="en-US" sz="1600" dirty="0">
                <a:latin typeface="Calibri" panose="020F0502020204030204" pitchFamily="34" charset="0"/>
                <a:cs typeface="Times New Roman" panose="02020603050405020304" pitchFamily="18" charset="0"/>
              </a:rPr>
              <a:t>THANK YOU FOR YOUR CONTRIBUTIONS AND CONTINUED SUPPORT OF TELLICO VILLAGE GOLF! </a:t>
            </a:r>
          </a:p>
          <a:p>
            <a:pPr marL="109728" indent="0">
              <a:buNone/>
            </a:pPr>
            <a:endParaRPr lang="en-US" dirty="0"/>
          </a:p>
        </p:txBody>
      </p:sp>
      <p:sp>
        <p:nvSpPr>
          <p:cNvPr id="4" name="Title 3">
            <a:extLst>
              <a:ext uri="{FF2B5EF4-FFF2-40B4-BE49-F238E27FC236}">
                <a16:creationId xmlns:a16="http://schemas.microsoft.com/office/drawing/2014/main" id="{375E09A9-57D9-4EE6-8817-9EFABF5079A4}"/>
              </a:ext>
            </a:extLst>
          </p:cNvPr>
          <p:cNvSpPr>
            <a:spLocks noGrp="1"/>
          </p:cNvSpPr>
          <p:nvPr>
            <p:ph type="title"/>
          </p:nvPr>
        </p:nvSpPr>
        <p:spPr>
          <a:xfrm>
            <a:off x="0" y="8223"/>
            <a:ext cx="8229600" cy="685800"/>
          </a:xfrm>
        </p:spPr>
        <p:txBody>
          <a:bodyPr>
            <a:normAutofit fontScale="90000"/>
          </a:bodyPr>
          <a:lstStyle/>
          <a:p>
            <a:r>
              <a:rPr lang="en-US" dirty="0"/>
              <a:t>Golf Advisory Committee </a:t>
            </a:r>
          </a:p>
        </p:txBody>
      </p:sp>
    </p:spTree>
    <p:extLst>
      <p:ext uri="{BB962C8B-B14F-4D97-AF65-F5344CB8AC3E}">
        <p14:creationId xmlns:p14="http://schemas.microsoft.com/office/powerpoint/2010/main" val="1334452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088E8A-DED3-4051-8660-F5A6922CD605}"/>
              </a:ext>
            </a:extLst>
          </p:cNvPr>
          <p:cNvSpPr>
            <a:spLocks noGrp="1"/>
          </p:cNvSpPr>
          <p:nvPr>
            <p:ph idx="1"/>
          </p:nvPr>
        </p:nvSpPr>
        <p:spPr>
          <a:xfrm>
            <a:off x="76201" y="609600"/>
            <a:ext cx="8991600" cy="6248400"/>
          </a:xfrm>
        </p:spPr>
        <p:txBody>
          <a:bodyPr>
            <a:normAutofit fontScale="77500" lnSpcReduction="20000"/>
          </a:bodyPr>
          <a:lstStyle/>
          <a:p>
            <a:pPr marL="0" marR="0" indent="0">
              <a:lnSpc>
                <a:spcPct val="107000"/>
              </a:lnSpc>
              <a:spcBef>
                <a:spcPts val="0"/>
              </a:spcBef>
              <a:spcAft>
                <a:spcPts val="800"/>
              </a:spcAft>
              <a:buNone/>
            </a:pPr>
            <a:r>
              <a:rPr lang="en-US" sz="1900" dirty="0">
                <a:effectLst/>
                <a:latin typeface="Calibri" panose="020F0502020204030204" pitchFamily="34" charset="0"/>
                <a:ea typeface="Calibri" panose="020F0502020204030204" pitchFamily="34" charset="0"/>
                <a:cs typeface="Times New Roman" panose="02020603050405020304" pitchFamily="18" charset="0"/>
              </a:rPr>
              <a:t>2022 Goals and Objectives </a:t>
            </a:r>
            <a:r>
              <a:rPr lang="en-US" sz="1900" dirty="0">
                <a:latin typeface="Calibri" panose="020F0502020204030204" pitchFamily="34" charset="0"/>
                <a:ea typeface="Calibri" panose="020F0502020204030204" pitchFamily="34" charset="0"/>
                <a:cs typeface="Times New Roman" panose="02020603050405020304" pitchFamily="18" charset="0"/>
              </a:rPr>
              <a:t>for consideration </a:t>
            </a:r>
          </a:p>
          <a:p>
            <a:pPr marL="342900" indent="-342900">
              <a:spcBef>
                <a:spcPts val="0"/>
              </a:spcBef>
            </a:pPr>
            <a:r>
              <a:rPr lang="en-US" sz="1700" dirty="0">
                <a:effectLst/>
                <a:latin typeface="Calibri" panose="020F0502020204030204" pitchFamily="34" charset="0"/>
                <a:ea typeface="Times New Roman" panose="02020603050405020304" pitchFamily="18" charset="0"/>
              </a:rPr>
              <a:t>Develop a Mission, Vision and Comprehensive Golf Course Value Statement for Golf. </a:t>
            </a:r>
          </a:p>
          <a:p>
            <a:pPr marL="342900" indent="-342900">
              <a:spcBef>
                <a:spcPts val="0"/>
              </a:spcBef>
            </a:pPr>
            <a:endParaRPr lang="en-US" sz="1700" dirty="0">
              <a:effectLst/>
              <a:latin typeface="Calibri" panose="020F0502020204030204" pitchFamily="34" charset="0"/>
              <a:ea typeface="Times New Roman" panose="02020603050405020304" pitchFamily="18" charset="0"/>
            </a:endParaRPr>
          </a:p>
          <a:p>
            <a:pPr marL="342900" indent="-342900">
              <a:spcBef>
                <a:spcPts val="0"/>
              </a:spcBef>
            </a:pPr>
            <a:r>
              <a:rPr lang="en-US" sz="1700" dirty="0">
                <a:effectLst/>
                <a:latin typeface="Calibri" panose="020F0502020204030204" pitchFamily="34" charset="0"/>
                <a:ea typeface="Times New Roman" panose="02020603050405020304" pitchFamily="18" charset="0"/>
              </a:rPr>
              <a:t>Approve Maintenance Guidelines for Golf Course and Landscape Maintenance Activities.  </a:t>
            </a:r>
            <a:endParaRPr lang="en-US" sz="1700" dirty="0">
              <a:latin typeface="Calibri" panose="020F0502020204030204" pitchFamily="34" charset="0"/>
              <a:ea typeface="Times New Roman" panose="02020603050405020304" pitchFamily="18" charset="0"/>
            </a:endParaRPr>
          </a:p>
          <a:p>
            <a:pPr marL="342900" indent="-342900">
              <a:spcBef>
                <a:spcPts val="0"/>
              </a:spcBef>
            </a:pPr>
            <a:endParaRPr lang="en-US" sz="1700" dirty="0">
              <a:effectLst/>
              <a:latin typeface="Calibri" panose="020F0502020204030204" pitchFamily="34" charset="0"/>
              <a:ea typeface="Times New Roman" panose="02020603050405020304" pitchFamily="18" charset="0"/>
            </a:endParaRPr>
          </a:p>
          <a:p>
            <a:pPr marL="342900" indent="-342900">
              <a:spcBef>
                <a:spcPts val="0"/>
              </a:spcBef>
            </a:pPr>
            <a:r>
              <a:rPr lang="en-US" sz="1700" dirty="0">
                <a:effectLst/>
                <a:latin typeface="Calibri" panose="020F0502020204030204" pitchFamily="34" charset="0"/>
                <a:ea typeface="Times New Roman" panose="02020603050405020304" pitchFamily="18" charset="0"/>
              </a:rPr>
              <a:t>Work with Golf Management on continuing to improve the overall ‘Golf Experience’ in Tellico Village through </a:t>
            </a:r>
            <a:r>
              <a:rPr lang="en-US" sz="1600" dirty="0">
                <a:latin typeface="Calibri" panose="020F0502020204030204" pitchFamily="34" charset="0"/>
              </a:rPr>
              <a:t>programming and golf course improvement efforts. </a:t>
            </a:r>
          </a:p>
          <a:p>
            <a:pPr marL="742950" lvl="1" indent="-285750">
              <a:spcBef>
                <a:spcPts val="0"/>
              </a:spcBef>
            </a:pPr>
            <a:r>
              <a:rPr lang="en-US" sz="1600" dirty="0">
                <a:latin typeface="Calibri" panose="020F0502020204030204" pitchFamily="34" charset="0"/>
              </a:rPr>
              <a:t>Establish Golf Cart Policies and Standards </a:t>
            </a:r>
          </a:p>
          <a:p>
            <a:pPr marL="742950" lvl="1" indent="-285750">
              <a:spcBef>
                <a:spcPts val="0"/>
              </a:spcBef>
            </a:pPr>
            <a:r>
              <a:rPr lang="en-US" sz="1600" dirty="0">
                <a:latin typeface="Calibri" panose="020F0502020204030204" pitchFamily="34" charset="0"/>
              </a:rPr>
              <a:t>Improve Synergism with F&amp;B as well as other golf partners. </a:t>
            </a:r>
          </a:p>
          <a:p>
            <a:pPr marL="742950" lvl="1" indent="-285750">
              <a:spcBef>
                <a:spcPts val="0"/>
              </a:spcBef>
            </a:pPr>
            <a:r>
              <a:rPr lang="en-US" sz="1600" dirty="0">
                <a:latin typeface="Calibri" panose="020F0502020204030204" pitchFamily="34" charset="0"/>
              </a:rPr>
              <a:t>Revamp Hole Location Sheet at Kahite in 2022. </a:t>
            </a:r>
          </a:p>
          <a:p>
            <a:pPr marL="742950" lvl="1" indent="-285750">
              <a:spcBef>
                <a:spcPts val="0"/>
              </a:spcBef>
            </a:pPr>
            <a:r>
              <a:rPr lang="en-US" sz="1600" dirty="0">
                <a:latin typeface="Calibri" panose="020F0502020204030204" pitchFamily="34" charset="0"/>
              </a:rPr>
              <a:t>Golf Course Improvement Projects. </a:t>
            </a:r>
          </a:p>
          <a:p>
            <a:pPr marL="493776" lvl="2" indent="0">
              <a:spcBef>
                <a:spcPts val="0"/>
              </a:spcBef>
              <a:buNone/>
            </a:pPr>
            <a:endParaRPr lang="en-US" sz="1100" dirty="0">
              <a:effectLst/>
              <a:latin typeface="Calibri" panose="020F0502020204030204" pitchFamily="34" charset="0"/>
              <a:ea typeface="Times New Roman" panose="02020603050405020304" pitchFamily="18" charset="0"/>
            </a:endParaRPr>
          </a:p>
          <a:p>
            <a:pPr marL="342900" indent="-342900">
              <a:spcBef>
                <a:spcPts val="0"/>
              </a:spcBef>
            </a:pPr>
            <a:r>
              <a:rPr lang="en-US" sz="1700" dirty="0">
                <a:effectLst/>
                <a:latin typeface="Calibri" panose="020F0502020204030204" pitchFamily="34" charset="0"/>
                <a:ea typeface="Times New Roman" panose="02020603050405020304" pitchFamily="18" charset="0"/>
              </a:rPr>
              <a:t>Continue to refine LRIP for all areas (Support Golf Projects) </a:t>
            </a:r>
            <a:endParaRPr lang="en-US" sz="1700" dirty="0">
              <a:effectLst/>
              <a:latin typeface="Calibri" panose="020F0502020204030204" pitchFamily="34" charset="0"/>
              <a:ea typeface="Calibri" panose="020F0502020204030204" pitchFamily="34" charset="0"/>
            </a:endParaRPr>
          </a:p>
          <a:p>
            <a:pPr marL="742950" lvl="1" indent="-285750">
              <a:spcBef>
                <a:spcPts val="0"/>
              </a:spcBef>
            </a:pPr>
            <a:r>
              <a:rPr lang="en-US" sz="1700" dirty="0">
                <a:effectLst/>
                <a:latin typeface="Calibri" panose="020F0502020204030204" pitchFamily="34" charset="0"/>
                <a:ea typeface="Times New Roman" panose="02020603050405020304" pitchFamily="18" charset="0"/>
              </a:rPr>
              <a:t>Finalize Business Plan for G.E.T. Facility by end of second quarter of ‘22. </a:t>
            </a:r>
          </a:p>
          <a:p>
            <a:pPr marL="742950" lvl="1" indent="-285750">
              <a:spcBef>
                <a:spcPts val="0"/>
              </a:spcBef>
            </a:pPr>
            <a:r>
              <a:rPr lang="en-US" sz="1700" dirty="0">
                <a:latin typeface="Calibri" panose="020F0502020204030204" pitchFamily="34" charset="0"/>
                <a:ea typeface="Times New Roman" panose="02020603050405020304" pitchFamily="18" charset="0"/>
              </a:rPr>
              <a:t>Develop Potential Golf Concept Plans for new CCI property acquisitions. </a:t>
            </a:r>
            <a:endParaRPr lang="en-US" sz="1700" dirty="0">
              <a:effectLst/>
              <a:latin typeface="Calibri" panose="020F0502020204030204" pitchFamily="34" charset="0"/>
              <a:ea typeface="Calibri" panose="020F0502020204030204" pitchFamily="34" charset="0"/>
            </a:endParaRPr>
          </a:p>
          <a:p>
            <a:pPr marL="742950" lvl="1" indent="-285750">
              <a:spcBef>
                <a:spcPts val="0"/>
              </a:spcBef>
            </a:pPr>
            <a:r>
              <a:rPr lang="en-US" sz="1700" dirty="0">
                <a:effectLst/>
                <a:latin typeface="Calibri" panose="020F0502020204030204" pitchFamily="34" charset="0"/>
                <a:ea typeface="Times New Roman" panose="02020603050405020304" pitchFamily="18" charset="0"/>
              </a:rPr>
              <a:t>Complete B9 Bunkers at Kahite </a:t>
            </a:r>
            <a:endParaRPr lang="en-US" sz="1700" dirty="0">
              <a:effectLst/>
              <a:latin typeface="Calibri" panose="020F0502020204030204" pitchFamily="34" charset="0"/>
              <a:ea typeface="Calibri" panose="020F0502020204030204" pitchFamily="34" charset="0"/>
            </a:endParaRPr>
          </a:p>
          <a:p>
            <a:pPr marL="171450" indent="-171450">
              <a:spcBef>
                <a:spcPts val="0"/>
              </a:spcBef>
            </a:pPr>
            <a:endParaRPr lang="en-US" sz="1100" dirty="0">
              <a:effectLst/>
              <a:latin typeface="Calibri" panose="020F0502020204030204" pitchFamily="34" charset="0"/>
              <a:ea typeface="Times New Roman" panose="02020603050405020304" pitchFamily="18" charset="0"/>
            </a:endParaRPr>
          </a:p>
          <a:p>
            <a:pPr marL="342900" indent="-342900">
              <a:spcBef>
                <a:spcPts val="0"/>
              </a:spcBef>
            </a:pPr>
            <a:r>
              <a:rPr lang="en-US" sz="1700" dirty="0">
                <a:effectLst/>
                <a:latin typeface="Calibri" panose="020F0502020204030204" pitchFamily="34" charset="0"/>
                <a:ea typeface="Times New Roman" panose="02020603050405020304" pitchFamily="18" charset="0"/>
              </a:rPr>
              <a:t>Marketing-Advertising and Communications             </a:t>
            </a:r>
            <a:endParaRPr lang="en-US" sz="1100" dirty="0">
              <a:effectLst/>
              <a:latin typeface="Calibri" panose="020F0502020204030204" pitchFamily="34" charset="0"/>
              <a:ea typeface="Times New Roman" panose="02020603050405020304" pitchFamily="18" charset="0"/>
            </a:endParaRPr>
          </a:p>
          <a:p>
            <a:pPr marL="742950" lvl="1" indent="-285750">
              <a:spcBef>
                <a:spcPts val="0"/>
              </a:spcBef>
            </a:pPr>
            <a:r>
              <a:rPr lang="en-US" sz="1700" dirty="0">
                <a:effectLst/>
                <a:latin typeface="Calibri" panose="020F0502020204030204" pitchFamily="34" charset="0"/>
                <a:ea typeface="Times New Roman" panose="02020603050405020304" pitchFamily="18" charset="0"/>
              </a:rPr>
              <a:t>Golf History – catalog and develop plans for how to integrate into operations </a:t>
            </a:r>
          </a:p>
          <a:p>
            <a:pPr marL="742950" lvl="1" indent="-285750">
              <a:spcBef>
                <a:spcPts val="0"/>
              </a:spcBef>
            </a:pPr>
            <a:r>
              <a:rPr lang="en-US" sz="1700" dirty="0">
                <a:effectLst/>
                <a:latin typeface="Calibri" panose="020F0502020204030204" pitchFamily="34" charset="0"/>
                <a:ea typeface="Times New Roman" panose="02020603050405020304" pitchFamily="18" charset="0"/>
              </a:rPr>
              <a:t>Strategically target golfers for future Tellico Village Residents </a:t>
            </a:r>
            <a:endParaRPr lang="en-US" sz="1700" dirty="0">
              <a:effectLst/>
              <a:latin typeface="Calibri" panose="020F0502020204030204" pitchFamily="34" charset="0"/>
              <a:ea typeface="Calibri" panose="020F0502020204030204" pitchFamily="34" charset="0"/>
            </a:endParaRPr>
          </a:p>
          <a:p>
            <a:pPr marL="742950" lvl="1" indent="-285750">
              <a:spcBef>
                <a:spcPts val="0"/>
              </a:spcBef>
            </a:pPr>
            <a:r>
              <a:rPr lang="en-US" sz="1700" dirty="0">
                <a:effectLst/>
                <a:latin typeface="Calibri" panose="020F0502020204030204" pitchFamily="34" charset="0"/>
                <a:ea typeface="Times New Roman" panose="02020603050405020304" pitchFamily="18" charset="0"/>
              </a:rPr>
              <a:t>Continue to expand-improve overall communications </a:t>
            </a:r>
            <a:endParaRPr lang="en-US" sz="1700" dirty="0">
              <a:effectLst/>
              <a:latin typeface="Calibri" panose="020F0502020204030204" pitchFamily="34" charset="0"/>
              <a:ea typeface="Calibri" panose="020F0502020204030204" pitchFamily="34" charset="0"/>
            </a:endParaRPr>
          </a:p>
          <a:p>
            <a:pPr marL="342900" indent="-342900">
              <a:spcBef>
                <a:spcPts val="0"/>
              </a:spcBef>
            </a:pPr>
            <a:endParaRPr lang="en-US" sz="1700" dirty="0">
              <a:effectLst/>
              <a:latin typeface="Calibri" panose="020F0502020204030204" pitchFamily="34" charset="0"/>
              <a:ea typeface="Times New Roman" panose="02020603050405020304" pitchFamily="18" charset="0"/>
            </a:endParaRPr>
          </a:p>
          <a:p>
            <a:pPr marL="342900" indent="-342900">
              <a:spcBef>
                <a:spcPts val="0"/>
              </a:spcBef>
            </a:pPr>
            <a:r>
              <a:rPr lang="en-US" sz="1700" dirty="0">
                <a:effectLst/>
                <a:latin typeface="Calibri" panose="020F0502020204030204" pitchFamily="34" charset="0"/>
                <a:ea typeface="Times New Roman" panose="02020603050405020304" pitchFamily="18" charset="0"/>
              </a:rPr>
              <a:t>Golf Programming </a:t>
            </a:r>
            <a:endParaRPr lang="en-US" sz="1700" dirty="0">
              <a:effectLst/>
              <a:latin typeface="Calibri" panose="020F0502020204030204" pitchFamily="34" charset="0"/>
              <a:ea typeface="Calibri" panose="020F0502020204030204" pitchFamily="34" charset="0"/>
            </a:endParaRPr>
          </a:p>
          <a:p>
            <a:pPr marL="742950" lvl="1" indent="-285750">
              <a:spcBef>
                <a:spcPts val="0"/>
              </a:spcBef>
            </a:pPr>
            <a:r>
              <a:rPr lang="en-US" sz="1700" dirty="0">
                <a:effectLst/>
                <a:latin typeface="Calibri" panose="020F0502020204030204" pitchFamily="34" charset="0"/>
                <a:ea typeface="Times New Roman" panose="02020603050405020304" pitchFamily="18" charset="0"/>
              </a:rPr>
              <a:t>Continue to evaluate and properly position Unlimited Programs </a:t>
            </a:r>
            <a:endParaRPr lang="en-US" sz="1700" dirty="0">
              <a:effectLst/>
              <a:latin typeface="Calibri" panose="020F0502020204030204" pitchFamily="34" charset="0"/>
              <a:ea typeface="Calibri" panose="020F0502020204030204" pitchFamily="34" charset="0"/>
            </a:endParaRPr>
          </a:p>
          <a:p>
            <a:pPr marL="742950" lvl="1" indent="-285750">
              <a:spcBef>
                <a:spcPts val="0"/>
              </a:spcBef>
            </a:pPr>
            <a:r>
              <a:rPr lang="en-US" sz="1700" dirty="0">
                <a:effectLst/>
                <a:latin typeface="Calibri" panose="020F0502020204030204" pitchFamily="34" charset="0"/>
                <a:ea typeface="Times New Roman" panose="02020603050405020304" pitchFamily="18" charset="0"/>
              </a:rPr>
              <a:t>Continue to expand Player Development Programming </a:t>
            </a:r>
            <a:endParaRPr lang="en-US" sz="1700" dirty="0">
              <a:effectLst/>
              <a:latin typeface="Calibri" panose="020F0502020204030204" pitchFamily="34" charset="0"/>
              <a:ea typeface="Calibri" panose="020F0502020204030204" pitchFamily="34" charset="0"/>
            </a:endParaRPr>
          </a:p>
          <a:p>
            <a:pPr marL="742950" lvl="1" indent="-285750">
              <a:spcBef>
                <a:spcPts val="0"/>
              </a:spcBef>
            </a:pPr>
            <a:r>
              <a:rPr lang="en-US" sz="1700" dirty="0">
                <a:effectLst/>
                <a:latin typeface="Calibri" panose="020F0502020204030204" pitchFamily="34" charset="0"/>
                <a:ea typeface="Times New Roman" panose="02020603050405020304" pitchFamily="18" charset="0"/>
              </a:rPr>
              <a:t>Continue to expand non-traditional Golf Opportunities </a:t>
            </a:r>
            <a:endParaRPr lang="en-US" sz="1700" dirty="0">
              <a:effectLst/>
              <a:latin typeface="Calibri" panose="020F0502020204030204" pitchFamily="34" charset="0"/>
              <a:ea typeface="Calibri" panose="020F0502020204030204" pitchFamily="34" charset="0"/>
            </a:endParaRPr>
          </a:p>
          <a:p>
            <a:pPr marL="342900" indent="-342900">
              <a:spcBef>
                <a:spcPts val="0"/>
              </a:spcBef>
            </a:pPr>
            <a:endParaRPr lang="en-US" sz="1700" dirty="0">
              <a:effectLst/>
              <a:latin typeface="Calibri" panose="020F0502020204030204" pitchFamily="34" charset="0"/>
              <a:ea typeface="Times New Roman" panose="02020603050405020304" pitchFamily="18" charset="0"/>
            </a:endParaRPr>
          </a:p>
          <a:p>
            <a:pPr marL="342900" indent="-342900">
              <a:spcBef>
                <a:spcPts val="0"/>
              </a:spcBef>
            </a:pPr>
            <a:r>
              <a:rPr lang="en-US" sz="1700" dirty="0">
                <a:effectLst/>
                <a:latin typeface="Calibri" panose="020F0502020204030204" pitchFamily="34" charset="0"/>
                <a:ea typeface="Times New Roman" panose="02020603050405020304" pitchFamily="18" charset="0"/>
              </a:rPr>
              <a:t>TEAM    </a:t>
            </a:r>
            <a:endParaRPr lang="en-US" sz="1700" dirty="0">
              <a:effectLst/>
              <a:latin typeface="Calibri" panose="020F0502020204030204" pitchFamily="34" charset="0"/>
              <a:ea typeface="Calibri" panose="020F0502020204030204" pitchFamily="34" charset="0"/>
            </a:endParaRPr>
          </a:p>
          <a:p>
            <a:pPr marL="742950" lvl="1" indent="-285750">
              <a:spcBef>
                <a:spcPts val="0"/>
              </a:spcBef>
            </a:pPr>
            <a:r>
              <a:rPr lang="en-US" sz="1700" dirty="0">
                <a:effectLst/>
                <a:latin typeface="Calibri" panose="020F0502020204030204" pitchFamily="34" charset="0"/>
                <a:ea typeface="Times New Roman" panose="02020603050405020304" pitchFamily="18" charset="0"/>
              </a:rPr>
              <a:t>Develop working relationship with Golf Management Team – orientation/ onboarding </a:t>
            </a:r>
            <a:endParaRPr lang="en-US" sz="1700" dirty="0">
              <a:effectLst/>
              <a:latin typeface="Calibri" panose="020F0502020204030204" pitchFamily="34" charset="0"/>
              <a:ea typeface="Calibri" panose="020F0502020204030204" pitchFamily="34" charset="0"/>
            </a:endParaRPr>
          </a:p>
          <a:p>
            <a:pPr marL="742950" lvl="1" indent="-285750">
              <a:spcBef>
                <a:spcPts val="0"/>
              </a:spcBef>
            </a:pPr>
            <a:r>
              <a:rPr lang="en-US" sz="1700" dirty="0">
                <a:effectLst/>
                <a:latin typeface="Calibri" panose="020F0502020204030204" pitchFamily="34" charset="0"/>
                <a:ea typeface="Times New Roman" panose="02020603050405020304" pitchFamily="18" charset="0"/>
              </a:rPr>
              <a:t>BOD and all advisory committee relations </a:t>
            </a:r>
          </a:p>
          <a:p>
            <a:pPr marL="742950" lvl="1" indent="-285750">
              <a:spcBef>
                <a:spcPts val="0"/>
              </a:spcBef>
            </a:pPr>
            <a:r>
              <a:rPr lang="en-US" sz="1700" dirty="0">
                <a:latin typeface="Calibri" panose="020F0502020204030204" pitchFamily="34" charset="0"/>
                <a:ea typeface="Calibri" panose="020F0502020204030204" pitchFamily="34" charset="0"/>
              </a:rPr>
              <a:t>Director of Golf office located at Toqua Golf Maintenance </a:t>
            </a:r>
          </a:p>
          <a:p>
            <a:pPr marL="980694" lvl="2" indent="-285750">
              <a:spcBef>
                <a:spcPts val="0"/>
              </a:spcBef>
            </a:pPr>
            <a:r>
              <a:rPr lang="en-US" sz="1500" dirty="0">
                <a:effectLst/>
                <a:latin typeface="Calibri" panose="020F0502020204030204" pitchFamily="34" charset="0"/>
                <a:ea typeface="Calibri" panose="020F0502020204030204" pitchFamily="34" charset="0"/>
              </a:rPr>
              <a:t>Office</a:t>
            </a:r>
            <a:r>
              <a:rPr lang="en-US" sz="1500" dirty="0">
                <a:latin typeface="Calibri" panose="020F0502020204030204" pitchFamily="34" charset="0"/>
                <a:ea typeface="Calibri" panose="020F0502020204030204" pitchFamily="34" charset="0"/>
              </a:rPr>
              <a:t> # - 865.310.9621</a:t>
            </a:r>
          </a:p>
          <a:p>
            <a:pPr marL="980694" lvl="2" indent="-285750">
              <a:spcBef>
                <a:spcPts val="0"/>
              </a:spcBef>
            </a:pPr>
            <a:r>
              <a:rPr lang="en-US" sz="1500" dirty="0">
                <a:effectLst/>
                <a:latin typeface="Calibri" panose="020F0502020204030204" pitchFamily="34" charset="0"/>
                <a:ea typeface="Calibri" panose="020F0502020204030204" pitchFamily="34" charset="0"/>
              </a:rPr>
              <a:t>Mobile # - 865.228.3370 </a:t>
            </a:r>
          </a:p>
          <a:p>
            <a:pPr marL="0" indent="0">
              <a:lnSpc>
                <a:spcPct val="117000"/>
              </a:lnSpc>
              <a:spcBef>
                <a:spcPts val="0"/>
              </a:spcBef>
              <a:spcAft>
                <a:spcPts val="800"/>
              </a:spcAft>
              <a:buNone/>
            </a:pPr>
            <a:endParaRPr lang="en-US" sz="1800" dirty="0">
              <a:latin typeface="Calibri" panose="020F0502020204030204" pitchFamily="34" charset="0"/>
              <a:cs typeface="Times New Roman" panose="02020603050405020304" pitchFamily="18" charset="0"/>
            </a:endParaRPr>
          </a:p>
          <a:p>
            <a:pPr marL="0" indent="0">
              <a:lnSpc>
                <a:spcPct val="117000"/>
              </a:lnSpc>
              <a:spcBef>
                <a:spcPts val="0"/>
              </a:spcBef>
              <a:spcAft>
                <a:spcPts val="800"/>
              </a:spcAft>
              <a:buNone/>
            </a:pPr>
            <a:r>
              <a:rPr lang="en-US" sz="1800" dirty="0">
                <a:latin typeface="Calibri" panose="020F0502020204030204" pitchFamily="34" charset="0"/>
                <a:cs typeface="Times New Roman" panose="02020603050405020304" pitchFamily="18" charset="0"/>
              </a:rPr>
              <a:t>THANK YOU FOR YOUR CONTRIBUTIONS AND CONTINUED SUPPORT OF TELLICO VILLAGE GOLF! </a:t>
            </a:r>
          </a:p>
          <a:p>
            <a:pPr marL="109728" indent="0">
              <a:buNone/>
            </a:pPr>
            <a:endParaRPr lang="en-US" dirty="0"/>
          </a:p>
        </p:txBody>
      </p:sp>
      <p:sp>
        <p:nvSpPr>
          <p:cNvPr id="4" name="Title 3">
            <a:extLst>
              <a:ext uri="{FF2B5EF4-FFF2-40B4-BE49-F238E27FC236}">
                <a16:creationId xmlns:a16="http://schemas.microsoft.com/office/drawing/2014/main" id="{375E09A9-57D9-4EE6-8817-9EFABF5079A4}"/>
              </a:ext>
            </a:extLst>
          </p:cNvPr>
          <p:cNvSpPr>
            <a:spLocks noGrp="1"/>
          </p:cNvSpPr>
          <p:nvPr>
            <p:ph type="title"/>
          </p:nvPr>
        </p:nvSpPr>
        <p:spPr>
          <a:xfrm>
            <a:off x="466859" y="0"/>
            <a:ext cx="8229600" cy="685800"/>
          </a:xfrm>
        </p:spPr>
        <p:txBody>
          <a:bodyPr>
            <a:normAutofit fontScale="90000"/>
          </a:bodyPr>
          <a:lstStyle/>
          <a:p>
            <a:r>
              <a:rPr lang="en-US" dirty="0"/>
              <a:t>Golf Advisory Committee </a:t>
            </a:r>
          </a:p>
        </p:txBody>
      </p:sp>
    </p:spTree>
    <p:extLst>
      <p:ext uri="{BB962C8B-B14F-4D97-AF65-F5344CB8AC3E}">
        <p14:creationId xmlns:p14="http://schemas.microsoft.com/office/powerpoint/2010/main" val="710263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9267" y="1215562"/>
            <a:ext cx="0" cy="27432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4332410"/>
            <a:ext cx="8579095" cy="138319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F5406AEA-9E9B-4881-AFAF-B1311959E060}"/>
              </a:ext>
            </a:extLst>
          </p:cNvPr>
          <p:cNvSpPr>
            <a:spLocks noGrp="1"/>
          </p:cNvSpPr>
          <p:nvPr>
            <p:ph type="ctrTitle"/>
          </p:nvPr>
        </p:nvSpPr>
        <p:spPr>
          <a:xfrm>
            <a:off x="395653" y="4424729"/>
            <a:ext cx="8354891" cy="697835"/>
          </a:xfrm>
        </p:spPr>
        <p:txBody>
          <a:bodyPr>
            <a:normAutofit/>
          </a:bodyPr>
          <a:lstStyle/>
          <a:p>
            <a:r>
              <a:rPr lang="en-US" sz="4050" dirty="0">
                <a:solidFill>
                  <a:srgbClr val="FFFFFF"/>
                </a:solidFill>
              </a:rPr>
              <a:t>Golf Operations Updates</a:t>
            </a:r>
          </a:p>
        </p:txBody>
      </p:sp>
      <p:pic>
        <p:nvPicPr>
          <p:cNvPr id="4" name="Picture 3">
            <a:extLst>
              <a:ext uri="{FF2B5EF4-FFF2-40B4-BE49-F238E27FC236}">
                <a16:creationId xmlns:a16="http://schemas.microsoft.com/office/drawing/2014/main" id="{E421431E-3F7C-45D3-BAEE-589BF4AE52B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40031" y="1664700"/>
            <a:ext cx="2569207" cy="1844924"/>
          </a:xfrm>
          <a:prstGeom prst="rect">
            <a:avLst/>
          </a:prstGeom>
        </p:spPr>
      </p:pic>
      <p:pic>
        <p:nvPicPr>
          <p:cNvPr id="5" name="Picture 4">
            <a:extLst>
              <a:ext uri="{FF2B5EF4-FFF2-40B4-BE49-F238E27FC236}">
                <a16:creationId xmlns:a16="http://schemas.microsoft.com/office/drawing/2014/main" id="{30B8B27C-5343-4031-B6C4-859DC4DCF697}"/>
              </a:ext>
            </a:extLst>
          </p:cNvPr>
          <p:cNvPicPr>
            <a:picLocks noChangeAspect="1"/>
          </p:cNvPicPr>
          <p:nvPr/>
        </p:nvPicPr>
        <p:blipFill rotWithShape="1">
          <a:blip r:embed="rId3" cstate="email">
            <a:extLst>
              <a:ext uri="{28A0092B-C50C-407E-A947-70E740481C1C}">
                <a14:useLocalDpi xmlns:a14="http://schemas.microsoft.com/office/drawing/2010/main"/>
              </a:ext>
            </a:extLst>
          </a:blip>
          <a:stretch/>
        </p:blipFill>
        <p:spPr>
          <a:xfrm>
            <a:off x="3289297" y="1685916"/>
            <a:ext cx="2574993" cy="1802494"/>
          </a:xfrm>
          <a:prstGeom prst="rect">
            <a:avLst/>
          </a:prstGeom>
        </p:spPr>
      </p:pic>
      <p:cxnSp>
        <p:nvCxnSpPr>
          <p:cNvPr id="15" name="Straight Connector 14">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5050" y="1215562"/>
            <a:ext cx="0" cy="27432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87D05B2-C95E-40EE-88E9-90A0287C6AA4}"/>
              </a:ext>
            </a:extLst>
          </p:cNvPr>
          <p:cNvPicPr>
            <a:picLocks noChangeAspect="1"/>
          </p:cNvPicPr>
          <p:nvPr/>
        </p:nvPicPr>
        <p:blipFill rotWithShape="1">
          <a:blip r:embed="rId4" cstate="email">
            <a:extLst>
              <a:ext uri="{28A0092B-C50C-407E-A947-70E740481C1C}">
                <a14:useLocalDpi xmlns:a14="http://schemas.microsoft.com/office/drawing/2010/main"/>
              </a:ext>
            </a:extLst>
          </a:blip>
          <a:stretch/>
        </p:blipFill>
        <p:spPr>
          <a:xfrm>
            <a:off x="6337294" y="1204478"/>
            <a:ext cx="2567937" cy="2798840"/>
          </a:xfrm>
          <a:prstGeom prst="rect">
            <a:avLst/>
          </a:prstGeom>
        </p:spPr>
      </p:pic>
      <p:cxnSp>
        <p:nvCxnSpPr>
          <p:cNvPr id="17" name="Straight Connector 16">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5161268"/>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7045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47C63-46E3-4B43-89BC-C484419ADA3C}"/>
              </a:ext>
            </a:extLst>
          </p:cNvPr>
          <p:cNvSpPr>
            <a:spLocks noGrp="1"/>
          </p:cNvSpPr>
          <p:nvPr>
            <p:ph type="ctrTitle"/>
          </p:nvPr>
        </p:nvSpPr>
        <p:spPr>
          <a:xfrm>
            <a:off x="800097" y="3053217"/>
            <a:ext cx="7543802" cy="751565"/>
          </a:xfrm>
        </p:spPr>
        <p:txBody>
          <a:bodyPr>
            <a:normAutofit fontScale="90000"/>
          </a:bodyPr>
          <a:lstStyle/>
          <a:p>
            <a:r>
              <a:rPr lang="en-US" dirty="0"/>
              <a:t>Tanasi Clubhouse Bridge Solutions </a:t>
            </a:r>
          </a:p>
        </p:txBody>
      </p:sp>
      <p:pic>
        <p:nvPicPr>
          <p:cNvPr id="6" name="Picture 5" descr="A close up of a logo&#10;&#10;Description automatically generated">
            <a:extLst>
              <a:ext uri="{FF2B5EF4-FFF2-40B4-BE49-F238E27FC236}">
                <a16:creationId xmlns:a16="http://schemas.microsoft.com/office/drawing/2014/main" id="{8024E144-7DF4-4ABB-8DDC-224C213694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40456" y="0"/>
            <a:ext cx="2863085" cy="3134468"/>
          </a:xfrm>
          <a:prstGeom prst="rect">
            <a:avLst/>
          </a:prstGeom>
        </p:spPr>
      </p:pic>
      <p:pic>
        <p:nvPicPr>
          <p:cNvPr id="11" name="Picture 10">
            <a:extLst>
              <a:ext uri="{FF2B5EF4-FFF2-40B4-BE49-F238E27FC236}">
                <a16:creationId xmlns:a16="http://schemas.microsoft.com/office/drawing/2014/main" id="{AD380688-DE32-4230-8A15-115066F2EC94}"/>
              </a:ext>
            </a:extLst>
          </p:cNvPr>
          <p:cNvPicPr>
            <a:picLocks noChangeAspect="1"/>
          </p:cNvPicPr>
          <p:nvPr/>
        </p:nvPicPr>
        <p:blipFill rotWithShape="1">
          <a:blip r:embed="rId3" cstate="email">
            <a:extLst>
              <a:ext uri="{28A0092B-C50C-407E-A947-70E740481C1C}">
                <a14:useLocalDpi xmlns:a14="http://schemas.microsoft.com/office/drawing/2010/main"/>
              </a:ext>
            </a:extLst>
          </a:blip>
          <a:stretch/>
        </p:blipFill>
        <p:spPr>
          <a:xfrm>
            <a:off x="2725106" y="3772609"/>
            <a:ext cx="3693784" cy="2585647"/>
          </a:xfrm>
          <a:prstGeom prst="rect">
            <a:avLst/>
          </a:prstGeom>
        </p:spPr>
      </p:pic>
    </p:spTree>
    <p:extLst>
      <p:ext uri="{BB962C8B-B14F-4D97-AF65-F5344CB8AC3E}">
        <p14:creationId xmlns:p14="http://schemas.microsoft.com/office/powerpoint/2010/main" val="824335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47C63-46E3-4B43-89BC-C484419ADA3C}"/>
              </a:ext>
            </a:extLst>
          </p:cNvPr>
          <p:cNvSpPr>
            <a:spLocks noGrp="1"/>
          </p:cNvSpPr>
          <p:nvPr>
            <p:ph type="ctrTitle"/>
          </p:nvPr>
        </p:nvSpPr>
        <p:spPr>
          <a:xfrm>
            <a:off x="-8021" y="993982"/>
            <a:ext cx="7543802" cy="751565"/>
          </a:xfrm>
        </p:spPr>
        <p:txBody>
          <a:bodyPr>
            <a:normAutofit fontScale="90000"/>
          </a:bodyPr>
          <a:lstStyle/>
          <a:p>
            <a:pPr algn="l"/>
            <a:r>
              <a:rPr lang="en-US" dirty="0"/>
              <a:t>Tanasi Clubhouse </a:t>
            </a:r>
            <a:br>
              <a:rPr lang="en-US" dirty="0"/>
            </a:br>
            <a:r>
              <a:rPr lang="en-US" sz="2200" dirty="0"/>
              <a:t>Turn Shack  - Short-Term Temporary Solution </a:t>
            </a:r>
            <a:br>
              <a:rPr lang="en-US" sz="2200" dirty="0"/>
            </a:br>
            <a:r>
              <a:rPr lang="en-US" sz="2200" dirty="0"/>
              <a:t>‘22 Golf Season concludes end of October </a:t>
            </a:r>
            <a:br>
              <a:rPr lang="en-US" sz="2200" dirty="0"/>
            </a:br>
            <a:r>
              <a:rPr lang="en-US" sz="2200" dirty="0"/>
              <a:t>Spring Green Aeration Closure week of March 20</a:t>
            </a:r>
            <a:r>
              <a:rPr lang="en-US" sz="2200" baseline="30000" dirty="0"/>
              <a:t>th</a:t>
            </a:r>
            <a:r>
              <a:rPr lang="en-US" sz="2200" dirty="0"/>
              <a:t> – 23</a:t>
            </a:r>
            <a:r>
              <a:rPr lang="en-US" sz="2200" baseline="30000" dirty="0"/>
              <a:t>rd</a:t>
            </a:r>
            <a:r>
              <a:rPr lang="en-US" sz="2200" dirty="0"/>
              <a:t> </a:t>
            </a:r>
            <a:br>
              <a:rPr lang="en-US" sz="2200" dirty="0"/>
            </a:br>
            <a:endParaRPr lang="en-US" sz="2200" dirty="0"/>
          </a:p>
        </p:txBody>
      </p:sp>
      <p:pic>
        <p:nvPicPr>
          <p:cNvPr id="11" name="Picture 10">
            <a:extLst>
              <a:ext uri="{FF2B5EF4-FFF2-40B4-BE49-F238E27FC236}">
                <a16:creationId xmlns:a16="http://schemas.microsoft.com/office/drawing/2014/main" id="{AD380688-DE32-4230-8A15-115066F2EC94}"/>
              </a:ext>
            </a:extLst>
          </p:cNvPr>
          <p:cNvPicPr>
            <a:picLocks noChangeAspect="1"/>
          </p:cNvPicPr>
          <p:nvPr/>
        </p:nvPicPr>
        <p:blipFill rotWithShape="1">
          <a:blip r:embed="rId2" cstate="email">
            <a:extLst>
              <a:ext uri="{28A0092B-C50C-407E-A947-70E740481C1C}">
                <a14:useLocalDpi xmlns:a14="http://schemas.microsoft.com/office/drawing/2010/main"/>
              </a:ext>
            </a:extLst>
          </a:blip>
          <a:stretch/>
        </p:blipFill>
        <p:spPr>
          <a:xfrm>
            <a:off x="6938829" y="0"/>
            <a:ext cx="2225224" cy="1557656"/>
          </a:xfrm>
          <a:prstGeom prst="rect">
            <a:avLst/>
          </a:prstGeom>
        </p:spPr>
      </p:pic>
      <p:pic>
        <p:nvPicPr>
          <p:cNvPr id="3074" name="C8908BFA-E3D0-4B1F-AA72-5C87EB7FF370" descr="IMG_5251.jpg">
            <a:extLst>
              <a:ext uri="{FF2B5EF4-FFF2-40B4-BE49-F238E27FC236}">
                <a16:creationId xmlns:a16="http://schemas.microsoft.com/office/drawing/2014/main" id="{65FB4A87-C841-1F7D-AC16-8B41EEFDDF6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52600" y="1933438"/>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4451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087CFD-AC43-0B9B-E837-570C184963C4}"/>
              </a:ext>
            </a:extLst>
          </p:cNvPr>
          <p:cNvPicPr>
            <a:picLocks noChangeAspect="1"/>
          </p:cNvPicPr>
          <p:nvPr/>
        </p:nvPicPr>
        <p:blipFill>
          <a:blip r:embed="rId2"/>
          <a:stretch>
            <a:fillRect/>
          </a:stretch>
        </p:blipFill>
        <p:spPr>
          <a:xfrm>
            <a:off x="2324100" y="41207"/>
            <a:ext cx="4495800" cy="6775585"/>
          </a:xfrm>
          <a:prstGeom prst="rect">
            <a:avLst/>
          </a:prstGeom>
        </p:spPr>
      </p:pic>
      <p:pic>
        <p:nvPicPr>
          <p:cNvPr id="7" name="Picture 6">
            <a:extLst>
              <a:ext uri="{FF2B5EF4-FFF2-40B4-BE49-F238E27FC236}">
                <a16:creationId xmlns:a16="http://schemas.microsoft.com/office/drawing/2014/main" id="{42F70B10-3524-D550-AC81-2A01B8DD3905}"/>
              </a:ext>
            </a:extLst>
          </p:cNvPr>
          <p:cNvPicPr>
            <a:picLocks noChangeAspect="1"/>
          </p:cNvPicPr>
          <p:nvPr/>
        </p:nvPicPr>
        <p:blipFill>
          <a:blip r:embed="rId3"/>
          <a:stretch>
            <a:fillRect/>
          </a:stretch>
        </p:blipFill>
        <p:spPr>
          <a:xfrm>
            <a:off x="2324100" y="914400"/>
            <a:ext cx="4495800" cy="726508"/>
          </a:xfrm>
          <a:prstGeom prst="rect">
            <a:avLst/>
          </a:prstGeom>
        </p:spPr>
      </p:pic>
    </p:spTree>
    <p:extLst>
      <p:ext uri="{BB962C8B-B14F-4D97-AF65-F5344CB8AC3E}">
        <p14:creationId xmlns:p14="http://schemas.microsoft.com/office/powerpoint/2010/main" val="854937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1F45C53C-4B5D-4828-BF3D-308BA3C07119" descr="IMG_5362.jpg">
            <a:extLst>
              <a:ext uri="{FF2B5EF4-FFF2-40B4-BE49-F238E27FC236}">
                <a16:creationId xmlns:a16="http://schemas.microsoft.com/office/drawing/2014/main" id="{6B115864-B137-8843-DCA7-CF4BAF0B441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63" y="4763"/>
            <a:ext cx="5988049" cy="449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1C09CE9D-0919-41CF-94DB-6ACB46FF7201" descr="IMG_5368.jpg">
            <a:extLst>
              <a:ext uri="{FF2B5EF4-FFF2-40B4-BE49-F238E27FC236}">
                <a16:creationId xmlns:a16="http://schemas.microsoft.com/office/drawing/2014/main" id="{D41F509F-3503-C1A0-C429-A82A9378DE0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95363" y="4681537"/>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00CF7322-F00E-43D7-BC01-063F1BC4F3E0" descr="IMG_5371.jpg">
            <a:extLst>
              <a:ext uri="{FF2B5EF4-FFF2-40B4-BE49-F238E27FC236}">
                <a16:creationId xmlns:a16="http://schemas.microsoft.com/office/drawing/2014/main" id="{1B2D3D68-70FE-54BC-75B7-C6C9602EDD1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4681537"/>
            <a:ext cx="2825348" cy="2119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AEEF55CF-D89C-4A87-887F-29616BCAA00C" descr="IMG_5370.jpg">
            <a:extLst>
              <a:ext uri="{FF2B5EF4-FFF2-40B4-BE49-F238E27FC236}">
                <a16:creationId xmlns:a16="http://schemas.microsoft.com/office/drawing/2014/main" id="{4D4D3AD9-901E-23DC-C467-3772E5D5A5C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60978" y="4686299"/>
            <a:ext cx="2738435" cy="205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B2860F1B-CCED-4FE6-B8D6-181B2B4A2F74" descr="IMG_5375.jpg">
            <a:extLst>
              <a:ext uri="{FF2B5EF4-FFF2-40B4-BE49-F238E27FC236}">
                <a16:creationId xmlns:a16="http://schemas.microsoft.com/office/drawing/2014/main" id="{A28741B7-CCB1-3F4C-ECBF-02C66D06A0E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75032" y="33291"/>
            <a:ext cx="2433637" cy="1825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E9FA0204-4F09-4E90-9134-A1A40B0AF454" descr="IMG_5376.jpg">
            <a:extLst>
              <a:ext uri="{FF2B5EF4-FFF2-40B4-BE49-F238E27FC236}">
                <a16:creationId xmlns:a16="http://schemas.microsoft.com/office/drawing/2014/main" id="{332A4B52-0E21-1D9B-A115-4D812ED8787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02837" y="1881981"/>
            <a:ext cx="1978025" cy="261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84E82EA2-DE2B-B623-5D62-8D114A000EC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200" y="152400"/>
            <a:ext cx="2330570" cy="692186"/>
          </a:xfrm>
          <a:prstGeom prst="rect">
            <a:avLst/>
          </a:prstGeom>
        </p:spPr>
      </p:pic>
    </p:spTree>
    <p:extLst>
      <p:ext uri="{BB962C8B-B14F-4D97-AF65-F5344CB8AC3E}">
        <p14:creationId xmlns:p14="http://schemas.microsoft.com/office/powerpoint/2010/main" val="3650026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C039D9B4-5C03-FB41-BFBD-6380037CE6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2600" y="1425194"/>
            <a:ext cx="8178799" cy="4007610"/>
          </a:xfrm>
          <a:prstGeom prst="rect">
            <a:avLst/>
          </a:prstGeom>
        </p:spPr>
      </p:pic>
    </p:spTree>
    <p:extLst>
      <p:ext uri="{BB962C8B-B14F-4D97-AF65-F5344CB8AC3E}">
        <p14:creationId xmlns:p14="http://schemas.microsoft.com/office/powerpoint/2010/main" val="1461716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DD5DC-A50B-4564-A018-343CCC684A0F}"/>
              </a:ext>
            </a:extLst>
          </p:cNvPr>
          <p:cNvSpPr>
            <a:spLocks noGrp="1"/>
          </p:cNvSpPr>
          <p:nvPr>
            <p:ph type="title"/>
          </p:nvPr>
        </p:nvSpPr>
        <p:spPr>
          <a:xfrm>
            <a:off x="2193" y="0"/>
            <a:ext cx="9067800" cy="1143000"/>
          </a:xfrm>
        </p:spPr>
        <p:txBody>
          <a:bodyPr>
            <a:normAutofit/>
          </a:bodyPr>
          <a:lstStyle/>
          <a:p>
            <a:r>
              <a:rPr lang="en-US" dirty="0"/>
              <a:t>Golf Calendar Highlights</a:t>
            </a:r>
          </a:p>
        </p:txBody>
      </p:sp>
      <p:sp>
        <p:nvSpPr>
          <p:cNvPr id="3" name="Content Placeholder 2">
            <a:extLst>
              <a:ext uri="{FF2B5EF4-FFF2-40B4-BE49-F238E27FC236}">
                <a16:creationId xmlns:a16="http://schemas.microsoft.com/office/drawing/2014/main" id="{AD9EA8B7-A967-4B5F-8B78-BB35A5631DDA}"/>
              </a:ext>
            </a:extLst>
          </p:cNvPr>
          <p:cNvSpPr>
            <a:spLocks noGrp="1"/>
          </p:cNvSpPr>
          <p:nvPr>
            <p:ph idx="1"/>
          </p:nvPr>
        </p:nvSpPr>
        <p:spPr>
          <a:xfrm>
            <a:off x="76200" y="990600"/>
            <a:ext cx="9067800" cy="5166250"/>
          </a:xfrm>
        </p:spPr>
        <p:txBody>
          <a:bodyPr>
            <a:normAutofit fontScale="62500" lnSpcReduction="20000"/>
          </a:bodyPr>
          <a:lstStyle/>
          <a:p>
            <a:pPr marL="109728" indent="0">
              <a:buNone/>
            </a:pPr>
            <a:r>
              <a:rPr lang="en-US" dirty="0"/>
              <a:t>Recent </a:t>
            </a:r>
          </a:p>
          <a:p>
            <a:pPr>
              <a:buFont typeface="Wingdings" panose="05000000000000000000" pitchFamily="2" charset="2"/>
              <a:buChar char="Ø"/>
            </a:pPr>
            <a:r>
              <a:rPr lang="en-US" dirty="0"/>
              <a:t>Kiwanis Tournament was at Toqua on Saturday, September 3</a:t>
            </a:r>
            <a:r>
              <a:rPr lang="en-US" baseline="30000" dirty="0"/>
              <a:t>rd</a:t>
            </a:r>
            <a:r>
              <a:rPr lang="en-US" dirty="0"/>
              <a:t> </a:t>
            </a:r>
          </a:p>
          <a:p>
            <a:pPr>
              <a:buFont typeface="Wingdings" panose="05000000000000000000" pitchFamily="2" charset="2"/>
              <a:buChar char="Ø"/>
            </a:pPr>
            <a:r>
              <a:rPr lang="en-US" dirty="0"/>
              <a:t>Fall </a:t>
            </a:r>
            <a:r>
              <a:rPr lang="en-US" dirty="0" err="1"/>
              <a:t>DryJect</a:t>
            </a:r>
            <a:r>
              <a:rPr lang="en-US" dirty="0"/>
              <a:t> Aeration – tremendous success and greens have all fully recovered </a:t>
            </a:r>
          </a:p>
          <a:p>
            <a:pPr lvl="1">
              <a:buFont typeface="Wingdings" panose="05000000000000000000" pitchFamily="2" charset="2"/>
              <a:buChar char="Ø"/>
            </a:pPr>
            <a:r>
              <a:rPr lang="en-US" dirty="0"/>
              <a:t>Tanasi – Tuesday, September 6</a:t>
            </a:r>
            <a:r>
              <a:rPr lang="en-US" baseline="30000" dirty="0"/>
              <a:t>th</a:t>
            </a:r>
            <a:r>
              <a:rPr lang="en-US" dirty="0"/>
              <a:t> </a:t>
            </a:r>
          </a:p>
          <a:p>
            <a:pPr lvl="1">
              <a:buFont typeface="Wingdings" panose="05000000000000000000" pitchFamily="2" charset="2"/>
              <a:buChar char="Ø"/>
            </a:pPr>
            <a:r>
              <a:rPr lang="en-US" dirty="0"/>
              <a:t>Toqua – Wednesday, September 7</a:t>
            </a:r>
            <a:r>
              <a:rPr lang="en-US" baseline="30000" dirty="0"/>
              <a:t>th</a:t>
            </a:r>
            <a:r>
              <a:rPr lang="en-US" dirty="0"/>
              <a:t> </a:t>
            </a:r>
          </a:p>
          <a:p>
            <a:pPr lvl="1">
              <a:buFont typeface="Wingdings" panose="05000000000000000000" pitchFamily="2" charset="2"/>
              <a:buChar char="Ø"/>
            </a:pPr>
            <a:r>
              <a:rPr lang="en-US" dirty="0"/>
              <a:t>Kahite – Thursday, September 8</a:t>
            </a:r>
            <a:r>
              <a:rPr lang="en-US" baseline="30000" dirty="0"/>
              <a:t>th</a:t>
            </a:r>
            <a:r>
              <a:rPr lang="en-US" dirty="0"/>
              <a:t> </a:t>
            </a:r>
          </a:p>
          <a:p>
            <a:pPr lvl="1">
              <a:buFont typeface="Wingdings" panose="05000000000000000000" pitchFamily="2" charset="2"/>
              <a:buChar char="Ø"/>
            </a:pPr>
            <a:endParaRPr lang="en-US" dirty="0"/>
          </a:p>
          <a:p>
            <a:pPr>
              <a:buFont typeface="Wingdings" panose="05000000000000000000" pitchFamily="2" charset="2"/>
              <a:buChar char="Ø"/>
            </a:pPr>
            <a:r>
              <a:rPr lang="en-US" dirty="0"/>
              <a:t>LGA18 Lake Tellico Challenge was on Wednesday, September 21</a:t>
            </a:r>
            <a:r>
              <a:rPr lang="en-US" baseline="30000" dirty="0"/>
              <a:t>st</a:t>
            </a:r>
            <a:r>
              <a:rPr lang="en-US" dirty="0"/>
              <a:t> </a:t>
            </a:r>
          </a:p>
          <a:p>
            <a:pPr>
              <a:buFont typeface="Wingdings" panose="05000000000000000000" pitchFamily="2" charset="2"/>
              <a:buChar char="Ø"/>
            </a:pPr>
            <a:r>
              <a:rPr lang="en-US" dirty="0"/>
              <a:t>Folds of Honor Golf Exhibition was at Toqua on Tuesday, September 20</a:t>
            </a:r>
            <a:r>
              <a:rPr lang="en-US" baseline="30000" dirty="0"/>
              <a:t>th</a:t>
            </a:r>
            <a:r>
              <a:rPr lang="en-US" dirty="0"/>
              <a:t> </a:t>
            </a:r>
          </a:p>
          <a:p>
            <a:pPr>
              <a:buFont typeface="Wingdings" panose="05000000000000000000" pitchFamily="2" charset="2"/>
              <a:buChar char="Ø"/>
            </a:pPr>
            <a:r>
              <a:rPr lang="en-US" dirty="0"/>
              <a:t>MGA Member-Member was on Saturday, October 1</a:t>
            </a:r>
            <a:r>
              <a:rPr lang="en-US" baseline="30000" dirty="0"/>
              <a:t>st</a:t>
            </a:r>
            <a:r>
              <a:rPr lang="en-US" dirty="0"/>
              <a:t> – Sunday, October 2</a:t>
            </a:r>
            <a:r>
              <a:rPr lang="en-US" baseline="30000" dirty="0"/>
              <a:t>nd</a:t>
            </a:r>
            <a:r>
              <a:rPr lang="en-US" dirty="0"/>
              <a:t> </a:t>
            </a:r>
          </a:p>
          <a:p>
            <a:pPr lvl="0">
              <a:buFont typeface="Wingdings" panose="05000000000000000000" pitchFamily="2" charset="2"/>
              <a:buChar char="Ø"/>
            </a:pPr>
            <a:r>
              <a:rPr lang="en-US" dirty="0"/>
              <a:t>All league play remains strong   </a:t>
            </a:r>
          </a:p>
          <a:p>
            <a:pPr marL="109728" lvl="0" indent="0">
              <a:buNone/>
            </a:pPr>
            <a:endParaRPr lang="en-US" dirty="0"/>
          </a:p>
          <a:p>
            <a:pPr marL="109728" lvl="0" indent="0">
              <a:buNone/>
            </a:pPr>
            <a:r>
              <a:rPr lang="en-US" dirty="0"/>
              <a:t>Upcoming </a:t>
            </a:r>
          </a:p>
          <a:p>
            <a:pPr lvl="0">
              <a:buFont typeface="Wingdings" panose="05000000000000000000" pitchFamily="2" charset="2"/>
              <a:buChar char="Ø"/>
            </a:pPr>
            <a:r>
              <a:rPr lang="en-US" dirty="0"/>
              <a:t>MGA Lake Tellico Challenge at Toqua on Friday, October 14</a:t>
            </a:r>
            <a:r>
              <a:rPr lang="en-US" baseline="30000" dirty="0"/>
              <a:t>th</a:t>
            </a:r>
            <a:r>
              <a:rPr lang="en-US" dirty="0"/>
              <a:t> </a:t>
            </a:r>
          </a:p>
          <a:p>
            <a:pPr lvl="0">
              <a:buFont typeface="Wingdings" panose="05000000000000000000" pitchFamily="2" charset="2"/>
              <a:buChar char="Ø"/>
            </a:pPr>
            <a:r>
              <a:rPr lang="en-US" dirty="0"/>
              <a:t>Average First Frost is October 27</a:t>
            </a:r>
            <a:r>
              <a:rPr lang="en-US" baseline="30000" dirty="0"/>
              <a:t>th</a:t>
            </a:r>
            <a:r>
              <a:rPr lang="en-US" dirty="0"/>
              <a:t> and First Freeze is November 6</a:t>
            </a:r>
            <a:r>
              <a:rPr lang="en-US" baseline="30000" dirty="0"/>
              <a:t>th</a:t>
            </a:r>
            <a:r>
              <a:rPr lang="en-US" dirty="0"/>
              <a:t> </a:t>
            </a:r>
          </a:p>
          <a:p>
            <a:pPr lvl="0">
              <a:buFont typeface="Wingdings" panose="05000000000000000000" pitchFamily="2" charset="2"/>
              <a:buChar char="Ø"/>
            </a:pPr>
            <a:r>
              <a:rPr lang="en-US" dirty="0"/>
              <a:t>Daylight Savings Time Ends on Sunday, November 6</a:t>
            </a:r>
            <a:r>
              <a:rPr lang="en-US" baseline="30000" dirty="0"/>
              <a:t>th</a:t>
            </a:r>
            <a:r>
              <a:rPr lang="en-US" dirty="0"/>
              <a:t> </a:t>
            </a:r>
          </a:p>
          <a:p>
            <a:pPr lvl="0">
              <a:buFont typeface="Wingdings" panose="05000000000000000000" pitchFamily="2" charset="2"/>
              <a:buChar char="Ø"/>
            </a:pPr>
            <a:endParaRPr lang="en-US" dirty="0"/>
          </a:p>
          <a:p>
            <a:pPr marL="109728" lvl="0" indent="0">
              <a:buNone/>
            </a:pPr>
            <a:r>
              <a:rPr lang="en-US" dirty="0"/>
              <a:t>2022 Calendar is  posted on the </a:t>
            </a:r>
            <a:r>
              <a:rPr lang="en-US" dirty="0">
                <a:hlinkClick r:id="rId2"/>
              </a:rPr>
              <a:t>www.golftellicovillage.com</a:t>
            </a:r>
            <a:r>
              <a:rPr lang="en-US" dirty="0"/>
              <a:t> website </a:t>
            </a:r>
          </a:p>
        </p:txBody>
      </p:sp>
    </p:spTree>
    <p:extLst>
      <p:ext uri="{BB962C8B-B14F-4D97-AF65-F5344CB8AC3E}">
        <p14:creationId xmlns:p14="http://schemas.microsoft.com/office/powerpoint/2010/main" val="2503101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4525963"/>
          </a:xfrm>
        </p:spPr>
        <p:txBody>
          <a:bodyPr>
            <a:normAutofit fontScale="25000" lnSpcReduction="20000"/>
          </a:bodyPr>
          <a:lstStyle/>
          <a:p>
            <a:pPr lvl="0"/>
            <a:r>
              <a:rPr lang="en-US" sz="7400" dirty="0"/>
              <a:t>Welcome &amp; Opening Comments</a:t>
            </a:r>
          </a:p>
          <a:p>
            <a:pPr lvl="0"/>
            <a:r>
              <a:rPr lang="en-US" sz="7400" dirty="0"/>
              <a:t>Golf Rounds Report  </a:t>
            </a:r>
          </a:p>
          <a:p>
            <a:pPr lvl="0"/>
            <a:r>
              <a:rPr lang="en-US" sz="7400" dirty="0"/>
              <a:t>Financial Report </a:t>
            </a:r>
          </a:p>
          <a:p>
            <a:pPr lvl="1"/>
            <a:r>
              <a:rPr lang="en-US" sz="7000" dirty="0"/>
              <a:t>September-YTD Financials </a:t>
            </a:r>
          </a:p>
          <a:p>
            <a:pPr lvl="1"/>
            <a:r>
              <a:rPr lang="en-US" sz="7000" dirty="0"/>
              <a:t>Program Tracking </a:t>
            </a:r>
          </a:p>
          <a:p>
            <a:pPr lvl="1"/>
            <a:r>
              <a:rPr lang="en-US" sz="7000" dirty="0"/>
              <a:t>2023 Budget Update – FAC/BOD – October 17</a:t>
            </a:r>
            <a:r>
              <a:rPr lang="en-US" sz="7000" baseline="30000" dirty="0"/>
              <a:t>th</a:t>
            </a:r>
            <a:r>
              <a:rPr lang="en-US" sz="7000" dirty="0"/>
              <a:t>–18</a:t>
            </a:r>
            <a:r>
              <a:rPr lang="en-US" sz="7000" baseline="30000" dirty="0"/>
              <a:t>th</a:t>
            </a:r>
            <a:r>
              <a:rPr lang="en-US" sz="7000" dirty="0"/>
              <a:t> </a:t>
            </a:r>
          </a:p>
          <a:p>
            <a:pPr lvl="2"/>
            <a:r>
              <a:rPr lang="en-US" sz="6800" dirty="0" err="1"/>
              <a:t>CapEx</a:t>
            </a:r>
            <a:r>
              <a:rPr lang="en-US" sz="6800" dirty="0"/>
              <a:t> </a:t>
            </a:r>
          </a:p>
          <a:p>
            <a:pPr lvl="2"/>
            <a:r>
              <a:rPr lang="en-US" sz="6800" dirty="0"/>
              <a:t>Expenses </a:t>
            </a:r>
          </a:p>
          <a:p>
            <a:pPr lvl="2"/>
            <a:r>
              <a:rPr lang="en-US" sz="6800" dirty="0"/>
              <a:t>Rounds </a:t>
            </a:r>
          </a:p>
          <a:p>
            <a:pPr lvl="2"/>
            <a:r>
              <a:rPr lang="en-US" sz="6800" dirty="0"/>
              <a:t>Rates </a:t>
            </a:r>
          </a:p>
          <a:p>
            <a:pPr lvl="0"/>
            <a:r>
              <a:rPr lang="en-US" sz="7400" dirty="0"/>
              <a:t>Golf Advisory Committee Updates</a:t>
            </a:r>
          </a:p>
          <a:p>
            <a:pPr lvl="1"/>
            <a:r>
              <a:rPr lang="en-US" sz="7000" dirty="0"/>
              <a:t>Committee Liaisons </a:t>
            </a:r>
          </a:p>
          <a:p>
            <a:pPr lvl="1"/>
            <a:r>
              <a:rPr lang="en-US" sz="7000" dirty="0"/>
              <a:t>2022 Goals and Objectives </a:t>
            </a:r>
          </a:p>
          <a:p>
            <a:pPr lvl="0"/>
            <a:r>
              <a:rPr lang="en-US" sz="7400" dirty="0"/>
              <a:t>Golf Operations Updates – C. Sykes </a:t>
            </a:r>
          </a:p>
          <a:p>
            <a:pPr lvl="1"/>
            <a:r>
              <a:rPr lang="en-US" sz="7400" dirty="0"/>
              <a:t>Tanasi Golf Restoration Update </a:t>
            </a:r>
          </a:p>
          <a:p>
            <a:pPr lvl="1"/>
            <a:r>
              <a:rPr lang="en-US" sz="7400" dirty="0"/>
              <a:t>Golf Calendar Highlights</a:t>
            </a:r>
          </a:p>
          <a:p>
            <a:pPr lvl="1"/>
            <a:r>
              <a:rPr lang="en-US" sz="7400" dirty="0"/>
              <a:t>Full Calendar on the </a:t>
            </a:r>
            <a:r>
              <a:rPr lang="en-US" sz="7400" dirty="0">
                <a:hlinkClick r:id="rId2"/>
              </a:rPr>
              <a:t>www.golftellicovillage.com</a:t>
            </a:r>
            <a:r>
              <a:rPr lang="en-US" sz="7400" dirty="0"/>
              <a:t> website </a:t>
            </a:r>
          </a:p>
          <a:p>
            <a:pPr lvl="0"/>
            <a:r>
              <a:rPr lang="en-US" sz="7400" dirty="0"/>
              <a:t>Golf Course Updates – Golf Supers</a:t>
            </a:r>
          </a:p>
          <a:p>
            <a:pPr lvl="0"/>
            <a:r>
              <a:rPr lang="en-US" sz="7400" dirty="0"/>
              <a:t>Golf Marketing-Advertising Updates </a:t>
            </a:r>
          </a:p>
          <a:p>
            <a:pPr lvl="1"/>
            <a:r>
              <a:rPr lang="en-US" sz="7000" dirty="0"/>
              <a:t>Golf Ownership of </a:t>
            </a:r>
            <a:r>
              <a:rPr lang="en-US" sz="7000" dirty="0">
                <a:hlinkClick r:id="rId2"/>
              </a:rPr>
              <a:t>www.golftellicovillage.com</a:t>
            </a:r>
            <a:r>
              <a:rPr lang="en-US" sz="7000" dirty="0"/>
              <a:t> website </a:t>
            </a:r>
          </a:p>
          <a:p>
            <a:r>
              <a:rPr lang="en-US" sz="7400" dirty="0"/>
              <a:t>Other? </a:t>
            </a:r>
          </a:p>
          <a:p>
            <a:pPr marL="393192" lvl="1" indent="0">
              <a:buNone/>
            </a:pPr>
            <a:br>
              <a:rPr lang="en-US" sz="1900" dirty="0"/>
            </a:br>
            <a:br>
              <a:rPr lang="en-US" sz="1600" dirty="0"/>
            </a:br>
            <a:endParaRPr lang="en-US" sz="1600" dirty="0"/>
          </a:p>
          <a:p>
            <a:pPr lvl="0"/>
            <a:endParaRPr lang="en-US" sz="2000" dirty="0"/>
          </a:p>
          <a:p>
            <a:pPr lvl="0"/>
            <a:endParaRPr lang="en-US" sz="2000" dirty="0"/>
          </a:p>
          <a:p>
            <a:pPr lvl="0"/>
            <a:endParaRPr lang="en-US" sz="2000" dirty="0"/>
          </a:p>
          <a:p>
            <a:pPr>
              <a:buNone/>
            </a:pPr>
            <a:endParaRPr lang="en-US" sz="2000" dirty="0"/>
          </a:p>
        </p:txBody>
      </p:sp>
      <p:sp>
        <p:nvSpPr>
          <p:cNvPr id="2" name="Title 1"/>
          <p:cNvSpPr>
            <a:spLocks noGrp="1"/>
          </p:cNvSpPr>
          <p:nvPr>
            <p:ph type="title"/>
          </p:nvPr>
        </p:nvSpPr>
        <p:spPr>
          <a:xfrm>
            <a:off x="19735" y="76200"/>
            <a:ext cx="8229600" cy="838200"/>
          </a:xfrm>
        </p:spPr>
        <p:txBody>
          <a:bodyPr>
            <a:normAutofit/>
          </a:bodyPr>
          <a:lstStyle/>
          <a:p>
            <a:r>
              <a:rPr lang="en-US" dirty="0"/>
              <a:t>Agenda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9267" y="1215562"/>
            <a:ext cx="0" cy="27432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4332410"/>
            <a:ext cx="8579095" cy="138319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F5406AEA-9E9B-4881-AFAF-B1311959E060}"/>
              </a:ext>
            </a:extLst>
          </p:cNvPr>
          <p:cNvSpPr>
            <a:spLocks noGrp="1"/>
          </p:cNvSpPr>
          <p:nvPr>
            <p:ph type="ctrTitle"/>
          </p:nvPr>
        </p:nvSpPr>
        <p:spPr>
          <a:xfrm>
            <a:off x="395653" y="4424729"/>
            <a:ext cx="8354891" cy="697835"/>
          </a:xfrm>
        </p:spPr>
        <p:txBody>
          <a:bodyPr>
            <a:normAutofit/>
          </a:bodyPr>
          <a:lstStyle/>
          <a:p>
            <a:r>
              <a:rPr lang="en-US" sz="4050" dirty="0">
                <a:solidFill>
                  <a:srgbClr val="FFFFFF"/>
                </a:solidFill>
              </a:rPr>
              <a:t>Golf Course Updates</a:t>
            </a:r>
          </a:p>
        </p:txBody>
      </p:sp>
      <p:pic>
        <p:nvPicPr>
          <p:cNvPr id="4" name="Picture 3">
            <a:extLst>
              <a:ext uri="{FF2B5EF4-FFF2-40B4-BE49-F238E27FC236}">
                <a16:creationId xmlns:a16="http://schemas.microsoft.com/office/drawing/2014/main" id="{E421431E-3F7C-45D3-BAEE-589BF4AE52B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40030" y="1664700"/>
            <a:ext cx="2569207" cy="1844924"/>
          </a:xfrm>
          <a:prstGeom prst="rect">
            <a:avLst/>
          </a:prstGeom>
        </p:spPr>
      </p:pic>
      <p:pic>
        <p:nvPicPr>
          <p:cNvPr id="5" name="Picture 4">
            <a:extLst>
              <a:ext uri="{FF2B5EF4-FFF2-40B4-BE49-F238E27FC236}">
                <a16:creationId xmlns:a16="http://schemas.microsoft.com/office/drawing/2014/main" id="{30B8B27C-5343-4031-B6C4-859DC4DCF697}"/>
              </a:ext>
            </a:extLst>
          </p:cNvPr>
          <p:cNvPicPr>
            <a:picLocks noChangeAspect="1"/>
          </p:cNvPicPr>
          <p:nvPr/>
        </p:nvPicPr>
        <p:blipFill rotWithShape="1">
          <a:blip r:embed="rId3" cstate="email">
            <a:extLst>
              <a:ext uri="{28A0092B-C50C-407E-A947-70E740481C1C}">
                <a14:useLocalDpi xmlns:a14="http://schemas.microsoft.com/office/drawing/2010/main"/>
              </a:ext>
            </a:extLst>
          </a:blip>
          <a:stretch/>
        </p:blipFill>
        <p:spPr>
          <a:xfrm>
            <a:off x="3289297" y="1685916"/>
            <a:ext cx="2574993" cy="1802494"/>
          </a:xfrm>
          <a:prstGeom prst="rect">
            <a:avLst/>
          </a:prstGeom>
        </p:spPr>
      </p:pic>
      <p:cxnSp>
        <p:nvCxnSpPr>
          <p:cNvPr id="15" name="Straight Connector 14">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5050" y="1215562"/>
            <a:ext cx="0" cy="27432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87D05B2-C95E-40EE-88E9-90A0287C6AA4}"/>
              </a:ext>
            </a:extLst>
          </p:cNvPr>
          <p:cNvPicPr>
            <a:picLocks noChangeAspect="1"/>
          </p:cNvPicPr>
          <p:nvPr/>
        </p:nvPicPr>
        <p:blipFill rotWithShape="1">
          <a:blip r:embed="rId4" cstate="email">
            <a:extLst>
              <a:ext uri="{28A0092B-C50C-407E-A947-70E740481C1C}">
                <a14:useLocalDpi xmlns:a14="http://schemas.microsoft.com/office/drawing/2010/main"/>
              </a:ext>
            </a:extLst>
          </a:blip>
          <a:stretch/>
        </p:blipFill>
        <p:spPr>
          <a:xfrm>
            <a:off x="6337294" y="1204478"/>
            <a:ext cx="2567937" cy="2798840"/>
          </a:xfrm>
          <a:prstGeom prst="rect">
            <a:avLst/>
          </a:prstGeom>
        </p:spPr>
      </p:pic>
      <p:cxnSp>
        <p:nvCxnSpPr>
          <p:cNvPr id="17" name="Straight Connector 16">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5161268"/>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045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FCB9A3-D320-43B9-BFD3-92FA650AE50A}"/>
              </a:ext>
            </a:extLst>
          </p:cNvPr>
          <p:cNvSpPr>
            <a:spLocks noGrp="1"/>
          </p:cNvSpPr>
          <p:nvPr>
            <p:ph idx="4294967295"/>
          </p:nvPr>
        </p:nvSpPr>
        <p:spPr>
          <a:xfrm>
            <a:off x="0" y="1066800"/>
            <a:ext cx="8077200" cy="2057400"/>
          </a:xfrm>
        </p:spPr>
        <p:txBody>
          <a:bodyPr>
            <a:normAutofit/>
          </a:bodyPr>
          <a:lstStyle/>
          <a:p>
            <a:pPr lvl="0">
              <a:buClr>
                <a:srgbClr val="2DA2BF"/>
              </a:buClr>
              <a:buFont typeface="Wingdings" panose="05000000000000000000" pitchFamily="2" charset="2"/>
              <a:buChar char="Ø"/>
            </a:pPr>
            <a:r>
              <a:rPr lang="en-US" sz="1800" dirty="0">
                <a:solidFill>
                  <a:prstClr val="black"/>
                </a:solidFill>
              </a:rPr>
              <a:t>Golf Talk – will be revamping programming while we look for a new co-host </a:t>
            </a:r>
          </a:p>
          <a:p>
            <a:pPr lvl="0">
              <a:buClr>
                <a:srgbClr val="2DA2BF"/>
              </a:buClr>
              <a:buFont typeface="Wingdings" panose="05000000000000000000" pitchFamily="2" charset="2"/>
              <a:buChar char="Ø"/>
            </a:pPr>
            <a:r>
              <a:rPr lang="en-US" sz="1800" dirty="0">
                <a:solidFill>
                  <a:prstClr val="black"/>
                </a:solidFill>
              </a:rPr>
              <a:t>Tellico Pride – course care videos are on the website  </a:t>
            </a:r>
          </a:p>
          <a:p>
            <a:pPr lvl="0">
              <a:buClr>
                <a:srgbClr val="2DA2BF"/>
              </a:buClr>
              <a:buFont typeface="Wingdings" panose="05000000000000000000" pitchFamily="2" charset="2"/>
              <a:buChar char="Ø"/>
            </a:pPr>
            <a:r>
              <a:rPr lang="en-US" sz="1800" dirty="0">
                <a:solidFill>
                  <a:prstClr val="black"/>
                </a:solidFill>
              </a:rPr>
              <a:t>2</a:t>
            </a:r>
            <a:r>
              <a:rPr lang="en-US" sz="1800" baseline="30000" dirty="0">
                <a:solidFill>
                  <a:prstClr val="black"/>
                </a:solidFill>
              </a:rPr>
              <a:t>nd</a:t>
            </a:r>
            <a:r>
              <a:rPr lang="en-US" sz="1800" dirty="0">
                <a:solidFill>
                  <a:prstClr val="black"/>
                </a:solidFill>
              </a:rPr>
              <a:t> Quarter Newsletter has a large golf presence </a:t>
            </a:r>
          </a:p>
          <a:p>
            <a:pPr lvl="0">
              <a:buClr>
                <a:srgbClr val="2DA2BF"/>
              </a:buClr>
              <a:buFont typeface="Wingdings" panose="05000000000000000000" pitchFamily="2" charset="2"/>
              <a:buChar char="Ø"/>
            </a:pPr>
            <a:r>
              <a:rPr lang="en-US" sz="1800" dirty="0">
                <a:solidFill>
                  <a:prstClr val="black"/>
                </a:solidFill>
              </a:rPr>
              <a:t>Golf took over ownership of Website – Lucas Forstrom is the new managing editor </a:t>
            </a:r>
          </a:p>
          <a:p>
            <a:pPr marL="82296" indent="0">
              <a:buNone/>
            </a:pPr>
            <a:endParaRPr lang="en-US" dirty="0"/>
          </a:p>
        </p:txBody>
      </p:sp>
      <p:sp>
        <p:nvSpPr>
          <p:cNvPr id="3" name="Title 2">
            <a:extLst>
              <a:ext uri="{FF2B5EF4-FFF2-40B4-BE49-F238E27FC236}">
                <a16:creationId xmlns:a16="http://schemas.microsoft.com/office/drawing/2014/main" id="{21D122FF-3DDB-4382-AE2A-0039C0344232}"/>
              </a:ext>
            </a:extLst>
          </p:cNvPr>
          <p:cNvSpPr>
            <a:spLocks noGrp="1"/>
          </p:cNvSpPr>
          <p:nvPr>
            <p:ph type="title" idx="4294967295"/>
          </p:nvPr>
        </p:nvSpPr>
        <p:spPr>
          <a:xfrm>
            <a:off x="285074" y="164862"/>
            <a:ext cx="8573851" cy="735706"/>
          </a:xfrm>
        </p:spPr>
        <p:txBody>
          <a:bodyPr>
            <a:noAutofit/>
          </a:bodyPr>
          <a:lstStyle/>
          <a:p>
            <a:r>
              <a:rPr lang="en-US" sz="4000" b="1" dirty="0">
                <a:solidFill>
                  <a:srgbClr val="464646"/>
                </a:solidFill>
              </a:rPr>
              <a:t>Golf Marketing-Communications</a:t>
            </a:r>
            <a:endParaRPr lang="en-US" sz="4000" b="1" dirty="0"/>
          </a:p>
        </p:txBody>
      </p:sp>
      <p:pic>
        <p:nvPicPr>
          <p:cNvPr id="4" name="Picture 3">
            <a:extLst>
              <a:ext uri="{FF2B5EF4-FFF2-40B4-BE49-F238E27FC236}">
                <a16:creationId xmlns:a16="http://schemas.microsoft.com/office/drawing/2014/main" id="{642EBC19-5D8F-4BC9-8EFE-B8B634B7AF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00" y="3330559"/>
            <a:ext cx="4581400" cy="3516709"/>
          </a:xfrm>
          <a:prstGeom prst="rect">
            <a:avLst/>
          </a:prstGeom>
        </p:spPr>
      </p:pic>
      <p:pic>
        <p:nvPicPr>
          <p:cNvPr id="5" name="Picture 4">
            <a:extLst>
              <a:ext uri="{FF2B5EF4-FFF2-40B4-BE49-F238E27FC236}">
                <a16:creationId xmlns:a16="http://schemas.microsoft.com/office/drawing/2014/main" id="{BDE23F40-3934-4FE3-9E7C-162CD4CE59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1" y="3330559"/>
            <a:ext cx="4571999" cy="3519152"/>
          </a:xfrm>
          <a:prstGeom prst="rect">
            <a:avLst/>
          </a:prstGeom>
        </p:spPr>
      </p:pic>
    </p:spTree>
    <p:extLst>
      <p:ext uri="{BB962C8B-B14F-4D97-AF65-F5344CB8AC3E}">
        <p14:creationId xmlns:p14="http://schemas.microsoft.com/office/powerpoint/2010/main" val="615791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245" name="Rectangle 191">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43" name="Picture 3" descr="1119ba8e-4219-40f9-9c91-cb92bf7082d3@namprd17">
            <a:extLst>
              <a:ext uri="{FF2B5EF4-FFF2-40B4-BE49-F238E27FC236}">
                <a16:creationId xmlns:a16="http://schemas.microsoft.com/office/drawing/2014/main" id="{9324D7AF-EBDA-4B69-A817-A5FC0D1958F6}"/>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1"/>
          <a:stretch/>
        </p:blipFill>
        <p:spPr bwMode="auto">
          <a:xfrm>
            <a:off x="240030" y="320040"/>
            <a:ext cx="8661654" cy="43034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192">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4782312"/>
            <a:ext cx="8661654"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94" name="Straight Connector 193">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044952"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CE806B8-D0F1-4D41-96D6-8FA365CC967F}"/>
              </a:ext>
            </a:extLst>
          </p:cNvPr>
          <p:cNvSpPr txBox="1"/>
          <p:nvPr/>
        </p:nvSpPr>
        <p:spPr>
          <a:xfrm>
            <a:off x="3284981" y="4782312"/>
            <a:ext cx="5616702" cy="1755647"/>
          </a:xfrm>
          <a:prstGeom prst="rect">
            <a:avLst/>
          </a:prstGeom>
        </p:spPr>
        <p:txBody>
          <a:bodyPr vert="horz" lIns="91440" tIns="45720" rIns="91440" bIns="45720" rtlCol="0" anchor="ctr">
            <a:normAutofit/>
          </a:bodyPr>
          <a:lstStyle/>
          <a:p>
            <a:pPr indent="-228600">
              <a:lnSpc>
                <a:spcPct val="90000"/>
              </a:lnSpc>
              <a:spcBef>
                <a:spcPct val="0"/>
              </a:spcBef>
              <a:spcAft>
                <a:spcPts val="600"/>
              </a:spcAft>
              <a:buFont typeface="Arial" panose="020B0604020202020204" pitchFamily="34" charset="0"/>
              <a:buChar char="•"/>
            </a:pPr>
            <a:r>
              <a:rPr lang="en-US" sz="1500" b="1" dirty="0">
                <a:solidFill>
                  <a:schemeClr val="bg1"/>
                </a:solidFill>
              </a:rPr>
              <a:t>Other business?</a:t>
            </a:r>
          </a:p>
          <a:p>
            <a:pPr indent="-228600">
              <a:lnSpc>
                <a:spcPct val="90000"/>
              </a:lnSpc>
              <a:spcBef>
                <a:spcPct val="0"/>
              </a:spcBef>
              <a:spcAft>
                <a:spcPts val="600"/>
              </a:spcAft>
              <a:buFont typeface="Arial" panose="020B0604020202020204" pitchFamily="34" charset="0"/>
              <a:buChar char="•"/>
            </a:pPr>
            <a:r>
              <a:rPr lang="en-US" sz="1500" b="1" dirty="0">
                <a:solidFill>
                  <a:schemeClr val="bg1"/>
                </a:solidFill>
              </a:rPr>
              <a:t>Any questions? </a:t>
            </a:r>
          </a:p>
          <a:p>
            <a:pPr indent="-228600">
              <a:lnSpc>
                <a:spcPct val="90000"/>
              </a:lnSpc>
              <a:spcBef>
                <a:spcPct val="0"/>
              </a:spcBef>
              <a:spcAft>
                <a:spcPts val="600"/>
              </a:spcAft>
              <a:buFont typeface="Arial" panose="020B0604020202020204" pitchFamily="34" charset="0"/>
              <a:buChar char="•"/>
            </a:pPr>
            <a:r>
              <a:rPr lang="en-US" sz="1500" b="1" dirty="0">
                <a:solidFill>
                  <a:schemeClr val="bg1"/>
                </a:solidFill>
              </a:rPr>
              <a:t>Thank you for all your support for Golf in Tellico Village! </a:t>
            </a:r>
          </a:p>
        </p:txBody>
      </p:sp>
      <p:sp>
        <p:nvSpPr>
          <p:cNvPr id="3" name="TextBox 2">
            <a:extLst>
              <a:ext uri="{FF2B5EF4-FFF2-40B4-BE49-F238E27FC236}">
                <a16:creationId xmlns:a16="http://schemas.microsoft.com/office/drawing/2014/main" id="{68D91494-5B68-44C3-AE8C-280421C3E5B7}"/>
              </a:ext>
            </a:extLst>
          </p:cNvPr>
          <p:cNvSpPr txBox="1"/>
          <p:nvPr/>
        </p:nvSpPr>
        <p:spPr>
          <a:xfrm>
            <a:off x="880258" y="381000"/>
            <a:ext cx="7501742" cy="914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16844098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609" y="0"/>
            <a:ext cx="8382000" cy="646331"/>
          </a:xfrm>
        </p:spPr>
        <p:txBody>
          <a:bodyPr>
            <a:normAutofit fontScale="90000"/>
          </a:bodyPr>
          <a:lstStyle/>
          <a:p>
            <a:pPr algn="ctr"/>
            <a:r>
              <a:rPr lang="en-US" dirty="0"/>
              <a:t>Rounds Report – September 2022</a:t>
            </a:r>
          </a:p>
        </p:txBody>
      </p:sp>
      <p:sp>
        <p:nvSpPr>
          <p:cNvPr id="4" name="TextBox 3">
            <a:extLst>
              <a:ext uri="{FF2B5EF4-FFF2-40B4-BE49-F238E27FC236}">
                <a16:creationId xmlns:a16="http://schemas.microsoft.com/office/drawing/2014/main" id="{FE9FCAFA-DBC4-4CC7-9A89-2B072969091B}"/>
              </a:ext>
            </a:extLst>
          </p:cNvPr>
          <p:cNvSpPr txBox="1"/>
          <p:nvPr/>
        </p:nvSpPr>
        <p:spPr>
          <a:xfrm>
            <a:off x="188307" y="722531"/>
            <a:ext cx="8574693" cy="1477328"/>
          </a:xfrm>
          <a:prstGeom prst="rect">
            <a:avLst/>
          </a:prstGeom>
          <a:noFill/>
        </p:spPr>
        <p:txBody>
          <a:bodyPr wrap="square" rtlCol="0">
            <a:sp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September was an incredible month for golf with mild temps and very little rain.</a:t>
            </a:r>
            <a:r>
              <a:rPr lang="en-US" dirty="0">
                <a:latin typeface="Calibri" panose="020F0502020204030204" pitchFamily="34" charset="0"/>
                <a:ea typeface="Calibri" panose="020F0502020204030204" pitchFamily="34" charset="0"/>
              </a:rPr>
              <a:t> There were only 5 days with temps above 85 degrees compared to 2019 when there were 28. We only recorded 1.79” of rain at Toqua, which is the lowest we have experienced since 2015. Excellent course conditions and near perfect weather for golf helped overcome the </a:t>
            </a:r>
            <a:r>
              <a:rPr lang="en-US" sz="1800" dirty="0">
                <a:effectLst/>
                <a:latin typeface="Calibri" panose="020F0502020204030204" pitchFamily="34" charset="0"/>
                <a:ea typeface="Calibri" panose="020F0502020204030204" pitchFamily="34" charset="0"/>
              </a:rPr>
              <a:t> reduced capacity we are currently managing at Tanasi. </a:t>
            </a:r>
          </a:p>
        </p:txBody>
      </p:sp>
      <p:graphicFrame>
        <p:nvGraphicFramePr>
          <p:cNvPr id="2" name="Table 1">
            <a:extLst>
              <a:ext uri="{FF2B5EF4-FFF2-40B4-BE49-F238E27FC236}">
                <a16:creationId xmlns:a16="http://schemas.microsoft.com/office/drawing/2014/main" id="{BE4C70AA-A6B8-8CC1-CC08-8ED66EF1A814}"/>
              </a:ext>
            </a:extLst>
          </p:cNvPr>
          <p:cNvGraphicFramePr>
            <a:graphicFrameLocks noGrp="1"/>
          </p:cNvGraphicFramePr>
          <p:nvPr>
            <p:extLst>
              <p:ext uri="{D42A27DB-BD31-4B8C-83A1-F6EECF244321}">
                <p14:modId xmlns:p14="http://schemas.microsoft.com/office/powerpoint/2010/main" val="3666111201"/>
              </p:ext>
            </p:extLst>
          </p:nvPr>
        </p:nvGraphicFramePr>
        <p:xfrm>
          <a:off x="1219200" y="2286000"/>
          <a:ext cx="6934199" cy="4033610"/>
        </p:xfrm>
        <a:graphic>
          <a:graphicData uri="http://schemas.openxmlformats.org/drawingml/2006/table">
            <a:tbl>
              <a:tblPr>
                <a:tableStyleId>{5C22544A-7EE6-4342-B048-85BDC9FD1C3A}</a:tableStyleId>
              </a:tblPr>
              <a:tblGrid>
                <a:gridCol w="3821591">
                  <a:extLst>
                    <a:ext uri="{9D8B030D-6E8A-4147-A177-3AD203B41FA5}">
                      <a16:colId xmlns:a16="http://schemas.microsoft.com/office/drawing/2014/main" val="397834709"/>
                    </a:ext>
                  </a:extLst>
                </a:gridCol>
                <a:gridCol w="830028">
                  <a:extLst>
                    <a:ext uri="{9D8B030D-6E8A-4147-A177-3AD203B41FA5}">
                      <a16:colId xmlns:a16="http://schemas.microsoft.com/office/drawing/2014/main" val="2546605005"/>
                    </a:ext>
                  </a:extLst>
                </a:gridCol>
                <a:gridCol w="553353">
                  <a:extLst>
                    <a:ext uri="{9D8B030D-6E8A-4147-A177-3AD203B41FA5}">
                      <a16:colId xmlns:a16="http://schemas.microsoft.com/office/drawing/2014/main" val="1990158149"/>
                    </a:ext>
                  </a:extLst>
                </a:gridCol>
                <a:gridCol w="553353">
                  <a:extLst>
                    <a:ext uri="{9D8B030D-6E8A-4147-A177-3AD203B41FA5}">
                      <a16:colId xmlns:a16="http://schemas.microsoft.com/office/drawing/2014/main" val="3428374785"/>
                    </a:ext>
                  </a:extLst>
                </a:gridCol>
                <a:gridCol w="622521">
                  <a:extLst>
                    <a:ext uri="{9D8B030D-6E8A-4147-A177-3AD203B41FA5}">
                      <a16:colId xmlns:a16="http://schemas.microsoft.com/office/drawing/2014/main" val="947504173"/>
                    </a:ext>
                  </a:extLst>
                </a:gridCol>
                <a:gridCol w="553353">
                  <a:extLst>
                    <a:ext uri="{9D8B030D-6E8A-4147-A177-3AD203B41FA5}">
                      <a16:colId xmlns:a16="http://schemas.microsoft.com/office/drawing/2014/main" val="3211251590"/>
                    </a:ext>
                  </a:extLst>
                </a:gridCol>
              </a:tblGrid>
              <a:tr h="211839">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gridSpan="5">
                  <a:txBody>
                    <a:bodyPr/>
                    <a:lstStyle/>
                    <a:p>
                      <a:pPr algn="ctr" fontAlgn="b"/>
                      <a:r>
                        <a:rPr lang="en-US" sz="1000" u="sng" strike="noStrike">
                          <a:effectLst/>
                        </a:rPr>
                        <a:t>Current Month</a:t>
                      </a:r>
                      <a:endParaRPr lang="en-US" sz="1000" b="1" i="1" u="sng"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91150988"/>
                  </a:ext>
                </a:extLst>
              </a:tr>
              <a:tr h="315567">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2022</a:t>
                      </a:r>
                      <a:endParaRPr lang="en-US"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2021</a:t>
                      </a:r>
                      <a:endParaRPr lang="en-US"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Variance</a:t>
                      </a:r>
                      <a:endParaRPr lang="en-US" sz="9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Variance</a:t>
                      </a:r>
                      <a:endParaRPr lang="en-US" sz="9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18330013"/>
                  </a:ext>
                </a:extLst>
              </a:tr>
              <a:tr h="315567">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Sep-22</a:t>
                      </a:r>
                      <a:endParaRPr lang="en-US"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Budget</a:t>
                      </a:r>
                      <a:endParaRPr lang="en-US"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Actual</a:t>
                      </a:r>
                      <a:endParaRPr lang="en-US"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From Budget</a:t>
                      </a:r>
                      <a:endParaRPr lang="en-US" sz="9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From 2021</a:t>
                      </a:r>
                      <a:endParaRPr lang="en-US" sz="9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36312677"/>
                  </a:ext>
                </a:extLst>
              </a:tr>
              <a:tr h="211839">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33089614"/>
                  </a:ext>
                </a:extLst>
              </a:tr>
              <a:tr h="211839">
                <a:tc>
                  <a:txBody>
                    <a:bodyPr/>
                    <a:lstStyle/>
                    <a:p>
                      <a:pPr algn="l" fontAlgn="b"/>
                      <a:r>
                        <a:rPr lang="en-US" sz="1000" u="none" strike="noStrike">
                          <a:effectLst/>
                        </a:rPr>
                        <a:t>Member Rounds</a:t>
                      </a:r>
                      <a:endParaRPr lang="en-US"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8,663</a:t>
                      </a:r>
                      <a:endParaRPr lang="en-US"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7,576</a:t>
                      </a:r>
                      <a:endParaRPr lang="en-US"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8,982</a:t>
                      </a:r>
                      <a:endParaRPr lang="en-US"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1,087</a:t>
                      </a:r>
                      <a:endParaRPr lang="en-US"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-320</a:t>
                      </a:r>
                      <a:endParaRPr lang="en-US" sz="10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63077221"/>
                  </a:ext>
                </a:extLst>
              </a:tr>
              <a:tr h="211839">
                <a:tc>
                  <a:txBody>
                    <a:bodyPr/>
                    <a:lstStyle/>
                    <a:p>
                      <a:pPr algn="l" fontAlgn="b"/>
                      <a:r>
                        <a:rPr lang="en-US" sz="1000" u="none" strike="noStrike">
                          <a:effectLst/>
                        </a:rPr>
                        <a:t>Guest Rounds</a:t>
                      </a:r>
                      <a:endParaRPr lang="en-US"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1,511</a:t>
                      </a:r>
                      <a:endParaRPr lang="en-US"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1,381</a:t>
                      </a:r>
                      <a:endParaRPr lang="en-US"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1,834</a:t>
                      </a:r>
                      <a:endParaRPr lang="en-US"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130</a:t>
                      </a:r>
                      <a:endParaRPr lang="en-US"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-323</a:t>
                      </a:r>
                      <a:endParaRPr lang="en-US" sz="10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24179106"/>
                  </a:ext>
                </a:extLst>
              </a:tr>
              <a:tr h="211839">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16187706"/>
                  </a:ext>
                </a:extLst>
              </a:tr>
              <a:tr h="214664">
                <a:tc>
                  <a:txBody>
                    <a:bodyPr/>
                    <a:lstStyle/>
                    <a:p>
                      <a:pPr algn="l" fontAlgn="b"/>
                      <a:r>
                        <a:rPr lang="en-US" sz="1000" u="none" strike="noStrike" dirty="0">
                          <a:effectLst/>
                        </a:rPr>
                        <a:t>Total Rounds</a:t>
                      </a:r>
                      <a:endParaRPr lang="en-US" sz="1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dirty="0">
                          <a:effectLst/>
                        </a:rPr>
                        <a:t>10,174</a:t>
                      </a:r>
                      <a:endParaRPr lang="en-US" sz="1100" b="0" i="0" u="none" strike="noStrike" dirty="0">
                        <a:solidFill>
                          <a:srgbClr val="000000"/>
                        </a:solidFill>
                        <a:effectLst/>
                        <a:latin typeface="Calibri" panose="020F0502020204030204" pitchFamily="34" charset="0"/>
                      </a:endParaRPr>
                    </a:p>
                  </a:txBody>
                  <a:tcPr marL="0" marR="0" marT="0" marB="0"/>
                </a:tc>
                <a:tc>
                  <a:txBody>
                    <a:bodyPr/>
                    <a:lstStyle/>
                    <a:p>
                      <a:pPr algn="ctr" fontAlgn="b"/>
                      <a:r>
                        <a:rPr lang="en-US" sz="1000" u="none" strike="noStrike">
                          <a:effectLst/>
                        </a:rPr>
                        <a:t>8,957</a:t>
                      </a:r>
                      <a:endParaRPr lang="en-US"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10,816</a:t>
                      </a:r>
                      <a:endParaRPr lang="en-US"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1,217</a:t>
                      </a:r>
                      <a:endParaRPr lang="en-US"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-642</a:t>
                      </a:r>
                      <a:endParaRPr lang="en-US" sz="10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86861181"/>
                  </a:ext>
                </a:extLst>
              </a:tr>
              <a:tr h="219144">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0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0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44180225"/>
                  </a:ext>
                </a:extLst>
              </a:tr>
              <a:tr h="211839">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gridSpan="5">
                  <a:txBody>
                    <a:bodyPr/>
                    <a:lstStyle/>
                    <a:p>
                      <a:pPr algn="ctr" fontAlgn="b"/>
                      <a:r>
                        <a:rPr lang="en-US" sz="1000" u="sng" strike="noStrike">
                          <a:effectLst/>
                        </a:rPr>
                        <a:t>Year to Date</a:t>
                      </a:r>
                      <a:endParaRPr lang="en-US" sz="1000" b="1" i="1" u="sng"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80935634"/>
                  </a:ext>
                </a:extLst>
              </a:tr>
              <a:tr h="315567">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Through</a:t>
                      </a:r>
                      <a:endParaRPr lang="en-US"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2022</a:t>
                      </a:r>
                      <a:endParaRPr lang="en-US"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2021</a:t>
                      </a:r>
                      <a:endParaRPr lang="en-US"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Variance</a:t>
                      </a:r>
                      <a:endParaRPr lang="en-US" sz="9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Variance</a:t>
                      </a:r>
                      <a:endParaRPr lang="en-US" sz="9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55503351"/>
                  </a:ext>
                </a:extLst>
              </a:tr>
              <a:tr h="315567">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Sep-22</a:t>
                      </a:r>
                      <a:endParaRPr lang="en-US"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Budget</a:t>
                      </a:r>
                      <a:endParaRPr lang="en-US"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Actual</a:t>
                      </a:r>
                      <a:endParaRPr lang="en-US"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From Budget</a:t>
                      </a:r>
                      <a:endParaRPr lang="en-US" sz="9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From 2021</a:t>
                      </a:r>
                      <a:endParaRPr lang="en-US" sz="9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05203047"/>
                  </a:ext>
                </a:extLst>
              </a:tr>
              <a:tr h="211839">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98867827"/>
                  </a:ext>
                </a:extLst>
              </a:tr>
              <a:tr h="211839">
                <a:tc>
                  <a:txBody>
                    <a:bodyPr/>
                    <a:lstStyle/>
                    <a:p>
                      <a:pPr algn="l" fontAlgn="b"/>
                      <a:r>
                        <a:rPr lang="en-US" sz="1000" u="none" strike="noStrike">
                          <a:effectLst/>
                        </a:rPr>
                        <a:t>Member Rounds</a:t>
                      </a:r>
                      <a:endParaRPr lang="en-US"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69,401</a:t>
                      </a:r>
                      <a:endParaRPr lang="en-US"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57,642</a:t>
                      </a:r>
                      <a:endParaRPr lang="en-US"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71,393</a:t>
                      </a:r>
                      <a:endParaRPr lang="en-US"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11,759</a:t>
                      </a:r>
                      <a:endParaRPr lang="en-US"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-1,992</a:t>
                      </a:r>
                      <a:endParaRPr lang="en-US" sz="10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34326208"/>
                  </a:ext>
                </a:extLst>
              </a:tr>
              <a:tr h="211839">
                <a:tc>
                  <a:txBody>
                    <a:bodyPr/>
                    <a:lstStyle/>
                    <a:p>
                      <a:pPr algn="l" fontAlgn="b"/>
                      <a:r>
                        <a:rPr lang="en-US" sz="1000" u="none" strike="noStrike">
                          <a:effectLst/>
                        </a:rPr>
                        <a:t>Guest Rounds</a:t>
                      </a:r>
                      <a:endParaRPr lang="en-US"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12,940</a:t>
                      </a:r>
                      <a:endParaRPr lang="en-US"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9,633</a:t>
                      </a:r>
                      <a:endParaRPr lang="en-US"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13,988</a:t>
                      </a:r>
                      <a:endParaRPr lang="en-US"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3,307</a:t>
                      </a:r>
                      <a:endParaRPr lang="en-US"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-1,048</a:t>
                      </a:r>
                      <a:endParaRPr lang="en-US" sz="10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76584827"/>
                  </a:ext>
                </a:extLst>
              </a:tr>
              <a:tr h="211839">
                <a:tc>
                  <a:txBody>
                    <a:bodyPr/>
                    <a:lstStyle/>
                    <a:p>
                      <a:pPr algn="l" fontAlgn="b"/>
                      <a:endParaRPr lang="en-US"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87344679"/>
                  </a:ext>
                </a:extLst>
              </a:tr>
              <a:tr h="219144">
                <a:tc>
                  <a:txBody>
                    <a:bodyPr/>
                    <a:lstStyle/>
                    <a:p>
                      <a:pPr algn="l" fontAlgn="b"/>
                      <a:r>
                        <a:rPr lang="en-US" sz="1000" u="none" strike="noStrike">
                          <a:effectLst/>
                        </a:rPr>
                        <a:t>Total Rounds</a:t>
                      </a:r>
                      <a:endParaRPr lang="en-US"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82,341</a:t>
                      </a:r>
                      <a:endParaRPr lang="en-US"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67,275</a:t>
                      </a:r>
                      <a:endParaRPr lang="en-US"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85,381</a:t>
                      </a:r>
                      <a:endParaRPr lang="en-US"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15,066</a:t>
                      </a:r>
                      <a:endParaRPr lang="en-US"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-3,040</a:t>
                      </a:r>
                      <a:endParaRPr lang="en-US" sz="10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74988262"/>
                  </a:ext>
                </a:extLst>
              </a:tr>
            </a:tbl>
          </a:graphicData>
        </a:graphic>
      </p:graphicFrame>
      <p:sp>
        <p:nvSpPr>
          <p:cNvPr id="5" name="Line 2">
            <a:extLst>
              <a:ext uri="{FF2B5EF4-FFF2-40B4-BE49-F238E27FC236}">
                <a16:creationId xmlns:a16="http://schemas.microsoft.com/office/drawing/2014/main" id="{00000000-0008-0000-0800-000003000000}"/>
              </a:ext>
            </a:extLst>
          </p:cNvPr>
          <p:cNvSpPr>
            <a:spLocks noChangeShapeType="1"/>
          </p:cNvSpPr>
          <p:nvPr/>
        </p:nvSpPr>
        <p:spPr bwMode="auto">
          <a:xfrm>
            <a:off x="4413250" y="21890038"/>
            <a:ext cx="3057525" cy="0"/>
          </a:xfrm>
          <a:prstGeom prst="line">
            <a:avLst/>
          </a:prstGeom>
          <a:noFill/>
          <a:ln w="9525">
            <a:solidFill>
              <a:srgbClr val="FFFFFF"/>
            </a:solidFill>
            <a:round/>
            <a:headEnd/>
            <a:tailEnd/>
          </a:ln>
        </p:spPr>
        <p:txBody>
          <a:bodyPr/>
          <a:lstStyle/>
          <a:p>
            <a:endParaRPr lang="en-US"/>
          </a:p>
        </p:txBody>
      </p:sp>
      <p:sp>
        <p:nvSpPr>
          <p:cNvPr id="7" name="Line 2">
            <a:extLst>
              <a:ext uri="{FF2B5EF4-FFF2-40B4-BE49-F238E27FC236}">
                <a16:creationId xmlns:a16="http://schemas.microsoft.com/office/drawing/2014/main" id="{00000000-0008-0000-0800-000005000000}"/>
              </a:ext>
            </a:extLst>
          </p:cNvPr>
          <p:cNvSpPr>
            <a:spLocks noChangeShapeType="1"/>
          </p:cNvSpPr>
          <p:nvPr/>
        </p:nvSpPr>
        <p:spPr bwMode="auto">
          <a:xfrm>
            <a:off x="4413250" y="21890038"/>
            <a:ext cx="3057525" cy="0"/>
          </a:xfrm>
          <a:prstGeom prst="line">
            <a:avLst/>
          </a:prstGeom>
          <a:noFill/>
          <a:ln w="9525">
            <a:solidFill>
              <a:srgbClr val="FFFFFF"/>
            </a:solidFill>
            <a:round/>
            <a:headEnd/>
            <a:tailEnd/>
          </a:ln>
        </p:spPr>
        <p:txBody>
          <a:bodyPr/>
          <a:lstStyle/>
          <a:p>
            <a:endParaRPr lang="en-US"/>
          </a:p>
        </p:txBody>
      </p:sp>
      <p:sp>
        <p:nvSpPr>
          <p:cNvPr id="8" name="Line 2">
            <a:extLst>
              <a:ext uri="{FF2B5EF4-FFF2-40B4-BE49-F238E27FC236}">
                <a16:creationId xmlns:a16="http://schemas.microsoft.com/office/drawing/2014/main" id="{00000000-0008-0000-0800-000007000000}"/>
              </a:ext>
            </a:extLst>
          </p:cNvPr>
          <p:cNvSpPr>
            <a:spLocks noChangeShapeType="1"/>
          </p:cNvSpPr>
          <p:nvPr/>
        </p:nvSpPr>
        <p:spPr bwMode="auto">
          <a:xfrm>
            <a:off x="4413250" y="21890038"/>
            <a:ext cx="3057525" cy="0"/>
          </a:xfrm>
          <a:prstGeom prst="line">
            <a:avLst/>
          </a:prstGeom>
          <a:noFill/>
          <a:ln w="9525">
            <a:solidFill>
              <a:srgbClr val="FFFFFF"/>
            </a:solidFill>
            <a:round/>
            <a:headEnd/>
            <a:tailEnd/>
          </a:ln>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BFE92-32E2-45A4-B825-613B60F250FE}"/>
              </a:ext>
            </a:extLst>
          </p:cNvPr>
          <p:cNvSpPr>
            <a:spLocks noGrp="1"/>
          </p:cNvSpPr>
          <p:nvPr>
            <p:ph type="title"/>
          </p:nvPr>
        </p:nvSpPr>
        <p:spPr>
          <a:xfrm>
            <a:off x="-1" y="-152400"/>
            <a:ext cx="9144000" cy="1143000"/>
          </a:xfrm>
        </p:spPr>
        <p:txBody>
          <a:bodyPr>
            <a:normAutofit/>
          </a:bodyPr>
          <a:lstStyle/>
          <a:p>
            <a:r>
              <a:rPr lang="en-US" sz="3200" dirty="0"/>
              <a:t>Unlimited Package Update</a:t>
            </a:r>
          </a:p>
        </p:txBody>
      </p:sp>
      <p:graphicFrame>
        <p:nvGraphicFramePr>
          <p:cNvPr id="3" name="Table 2">
            <a:extLst>
              <a:ext uri="{FF2B5EF4-FFF2-40B4-BE49-F238E27FC236}">
                <a16:creationId xmlns:a16="http://schemas.microsoft.com/office/drawing/2014/main" id="{8FCC59AD-E09C-ABCA-AFBA-A3B7AF6217FD}"/>
              </a:ext>
            </a:extLst>
          </p:cNvPr>
          <p:cNvGraphicFramePr>
            <a:graphicFrameLocks noGrp="1"/>
          </p:cNvGraphicFramePr>
          <p:nvPr>
            <p:extLst>
              <p:ext uri="{D42A27DB-BD31-4B8C-83A1-F6EECF244321}">
                <p14:modId xmlns:p14="http://schemas.microsoft.com/office/powerpoint/2010/main" val="1464280431"/>
              </p:ext>
            </p:extLst>
          </p:nvPr>
        </p:nvGraphicFramePr>
        <p:xfrm>
          <a:off x="1013108" y="746374"/>
          <a:ext cx="7117782" cy="5365252"/>
        </p:xfrm>
        <a:graphic>
          <a:graphicData uri="http://schemas.openxmlformats.org/drawingml/2006/table">
            <a:tbl>
              <a:tblPr>
                <a:tableStyleId>{5C22544A-7EE6-4342-B048-85BDC9FD1C3A}</a:tableStyleId>
              </a:tblPr>
              <a:tblGrid>
                <a:gridCol w="2860294">
                  <a:extLst>
                    <a:ext uri="{9D8B030D-6E8A-4147-A177-3AD203B41FA5}">
                      <a16:colId xmlns:a16="http://schemas.microsoft.com/office/drawing/2014/main" val="1736515247"/>
                    </a:ext>
                  </a:extLst>
                </a:gridCol>
                <a:gridCol w="1054487">
                  <a:extLst>
                    <a:ext uri="{9D8B030D-6E8A-4147-A177-3AD203B41FA5}">
                      <a16:colId xmlns:a16="http://schemas.microsoft.com/office/drawing/2014/main" val="1779736029"/>
                    </a:ext>
                  </a:extLst>
                </a:gridCol>
                <a:gridCol w="1067667">
                  <a:extLst>
                    <a:ext uri="{9D8B030D-6E8A-4147-A177-3AD203B41FA5}">
                      <a16:colId xmlns:a16="http://schemas.microsoft.com/office/drawing/2014/main" val="1695264911"/>
                    </a:ext>
                  </a:extLst>
                </a:gridCol>
                <a:gridCol w="1067667">
                  <a:extLst>
                    <a:ext uri="{9D8B030D-6E8A-4147-A177-3AD203B41FA5}">
                      <a16:colId xmlns:a16="http://schemas.microsoft.com/office/drawing/2014/main" val="313272747"/>
                    </a:ext>
                  </a:extLst>
                </a:gridCol>
                <a:gridCol w="1067667">
                  <a:extLst>
                    <a:ext uri="{9D8B030D-6E8A-4147-A177-3AD203B41FA5}">
                      <a16:colId xmlns:a16="http://schemas.microsoft.com/office/drawing/2014/main" val="45190949"/>
                    </a:ext>
                  </a:extLst>
                </a:gridCol>
              </a:tblGrid>
              <a:tr h="268121">
                <a:tc>
                  <a:txBody>
                    <a:bodyPr/>
                    <a:lstStyle/>
                    <a:p>
                      <a:pPr algn="l" fontAlgn="b"/>
                      <a:r>
                        <a:rPr lang="en-US" sz="1400" u="none" strike="noStrike">
                          <a:effectLst/>
                        </a:rPr>
                        <a:t>2022 Membership count</a:t>
                      </a:r>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ctr" fontAlgn="b"/>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5619" marR="5619" marT="5619" marB="0" anchor="b"/>
                </a:tc>
                <a:extLst>
                  <a:ext uri="{0D108BD9-81ED-4DB2-BD59-A6C34878D82A}">
                    <a16:rowId xmlns:a16="http://schemas.microsoft.com/office/drawing/2014/main" val="3179176648"/>
                  </a:ext>
                </a:extLst>
              </a:tr>
              <a:tr h="277696">
                <a:tc>
                  <a:txBody>
                    <a:bodyPr/>
                    <a:lstStyle/>
                    <a:p>
                      <a:pPr algn="l" fontAlgn="b"/>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ctr" fontAlgn="b"/>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5619" marR="5619" marT="5619" marB="0" anchor="b"/>
                </a:tc>
                <a:extLst>
                  <a:ext uri="{0D108BD9-81ED-4DB2-BD59-A6C34878D82A}">
                    <a16:rowId xmlns:a16="http://schemas.microsoft.com/office/drawing/2014/main" val="2242107670"/>
                  </a:ext>
                </a:extLst>
              </a:tr>
              <a:tr h="274504">
                <a:tc>
                  <a:txBody>
                    <a:bodyPr/>
                    <a:lstStyle/>
                    <a:p>
                      <a:pPr algn="l" fontAlgn="b"/>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ctr" fontAlgn="b"/>
                      <a:r>
                        <a:rPr lang="en-US" sz="1400" u="sng" strike="noStrike">
                          <a:effectLst/>
                        </a:rPr>
                        <a:t>#</a:t>
                      </a:r>
                      <a:endParaRPr lang="en-US" sz="1400" b="1" i="0" u="sng" strike="noStrike">
                        <a:solidFill>
                          <a:srgbClr val="000000"/>
                        </a:solidFill>
                        <a:effectLst/>
                        <a:latin typeface="Calibri" panose="020F0502020204030204" pitchFamily="34" charset="0"/>
                      </a:endParaRPr>
                    </a:p>
                  </a:txBody>
                  <a:tcPr marL="5619" marR="5619" marT="5619" marB="0" anchor="b"/>
                </a:tc>
                <a:tc>
                  <a:txBody>
                    <a:bodyPr/>
                    <a:lstStyle/>
                    <a:p>
                      <a:pPr algn="ctr" fontAlgn="b"/>
                      <a:r>
                        <a:rPr lang="en-US" sz="1400" u="sng" strike="noStrike">
                          <a:effectLst/>
                        </a:rPr>
                        <a:t>Budget </a:t>
                      </a:r>
                      <a:endParaRPr lang="en-US" sz="1400" b="0" i="0" u="sng" strike="noStrike">
                        <a:solidFill>
                          <a:srgbClr val="000000"/>
                        </a:solidFill>
                        <a:effectLst/>
                        <a:latin typeface="Calibri" panose="020F0502020204030204" pitchFamily="34" charset="0"/>
                      </a:endParaRPr>
                    </a:p>
                  </a:txBody>
                  <a:tcPr marL="5619" marR="5619" marT="5619" marB="0" anchor="b"/>
                </a:tc>
                <a:tc>
                  <a:txBody>
                    <a:bodyPr/>
                    <a:lstStyle/>
                    <a:p>
                      <a:pPr algn="ctr" fontAlgn="b"/>
                      <a:r>
                        <a:rPr lang="en-US" sz="1400" u="sng" strike="noStrike">
                          <a:effectLst/>
                        </a:rPr>
                        <a:t>2021</a:t>
                      </a:r>
                      <a:endParaRPr lang="en-US" sz="1400" b="0" i="0" u="sng" strike="noStrike">
                        <a:solidFill>
                          <a:srgbClr val="000000"/>
                        </a:solidFill>
                        <a:effectLst/>
                        <a:latin typeface="Calibri" panose="020F0502020204030204" pitchFamily="34" charset="0"/>
                      </a:endParaRPr>
                    </a:p>
                  </a:txBody>
                  <a:tcPr marL="5619" marR="5619" marT="5619" marB="0" anchor="b"/>
                </a:tc>
                <a:tc>
                  <a:txBody>
                    <a:bodyPr/>
                    <a:lstStyle/>
                    <a:p>
                      <a:pPr algn="ctr" fontAlgn="b"/>
                      <a:endParaRPr lang="en-US" sz="1400" b="0" i="0" u="sng" strike="noStrike">
                        <a:solidFill>
                          <a:srgbClr val="000000"/>
                        </a:solidFill>
                        <a:effectLst/>
                        <a:latin typeface="Calibri" panose="020F0502020204030204" pitchFamily="34" charset="0"/>
                      </a:endParaRPr>
                    </a:p>
                  </a:txBody>
                  <a:tcPr marL="5619" marR="5619" marT="5619" marB="0" anchor="b"/>
                </a:tc>
                <a:extLst>
                  <a:ext uri="{0D108BD9-81ED-4DB2-BD59-A6C34878D82A}">
                    <a16:rowId xmlns:a16="http://schemas.microsoft.com/office/drawing/2014/main" val="121125482"/>
                  </a:ext>
                </a:extLst>
              </a:tr>
              <a:tr h="268121">
                <a:tc>
                  <a:txBody>
                    <a:bodyPr/>
                    <a:lstStyle/>
                    <a:p>
                      <a:pPr algn="l" fontAlgn="b"/>
                      <a:r>
                        <a:rPr lang="en-US" sz="1400" u="none" strike="noStrike">
                          <a:effectLst/>
                        </a:rPr>
                        <a:t>Annual Individual Golf - 80 </a:t>
                      </a:r>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ctr" fontAlgn="b"/>
                      <a:r>
                        <a:rPr lang="en-US" sz="1400" u="none" strike="noStrike">
                          <a:effectLst/>
                        </a:rPr>
                        <a:t>164</a:t>
                      </a:r>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r" fontAlgn="b"/>
                      <a:r>
                        <a:rPr lang="en-US" sz="1400" u="none" strike="noStrike">
                          <a:effectLst/>
                        </a:rPr>
                        <a:t>150</a:t>
                      </a:r>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r" fontAlgn="b"/>
                      <a:r>
                        <a:rPr lang="en-US" sz="1400" u="none" strike="noStrike">
                          <a:effectLst/>
                        </a:rPr>
                        <a:t>159</a:t>
                      </a:r>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5619" marR="5619" marT="5619" marB="0" anchor="b"/>
                </a:tc>
                <a:extLst>
                  <a:ext uri="{0D108BD9-81ED-4DB2-BD59-A6C34878D82A}">
                    <a16:rowId xmlns:a16="http://schemas.microsoft.com/office/drawing/2014/main" val="887434390"/>
                  </a:ext>
                </a:extLst>
              </a:tr>
              <a:tr h="268121">
                <a:tc>
                  <a:txBody>
                    <a:bodyPr/>
                    <a:lstStyle/>
                    <a:p>
                      <a:pPr algn="r" fontAlgn="b"/>
                      <a:r>
                        <a:rPr lang="en-US" sz="1400" u="none" strike="noStrike">
                          <a:effectLst/>
                        </a:rPr>
                        <a:t>Individual POA Cart</a:t>
                      </a:r>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ctr" fontAlgn="b"/>
                      <a:r>
                        <a:rPr lang="en-US" sz="1400" u="none" strike="noStrike">
                          <a:effectLst/>
                        </a:rPr>
                        <a:t>19</a:t>
                      </a:r>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r" fontAlgn="b"/>
                      <a:r>
                        <a:rPr lang="en-US" sz="1400" u="none" strike="noStrike">
                          <a:effectLst/>
                        </a:rPr>
                        <a:t>35</a:t>
                      </a:r>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5619" marR="5619" marT="5619" marB="0" anchor="b"/>
                </a:tc>
                <a:extLst>
                  <a:ext uri="{0D108BD9-81ED-4DB2-BD59-A6C34878D82A}">
                    <a16:rowId xmlns:a16="http://schemas.microsoft.com/office/drawing/2014/main" val="2554788706"/>
                  </a:ext>
                </a:extLst>
              </a:tr>
              <a:tr h="274504">
                <a:tc>
                  <a:txBody>
                    <a:bodyPr/>
                    <a:lstStyle/>
                    <a:p>
                      <a:pPr algn="r" fontAlgn="b"/>
                      <a:r>
                        <a:rPr lang="en-US" sz="1400" u="none" strike="noStrike">
                          <a:effectLst/>
                        </a:rPr>
                        <a:t>Individual Private Cart</a:t>
                      </a:r>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ctr" fontAlgn="b"/>
                      <a:r>
                        <a:rPr lang="en-US" sz="1400" u="none" strike="noStrike">
                          <a:effectLst/>
                        </a:rPr>
                        <a:t>19</a:t>
                      </a:r>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r" fontAlgn="b"/>
                      <a:r>
                        <a:rPr lang="en-US" sz="1400" u="none" strike="noStrike">
                          <a:effectLst/>
                        </a:rPr>
                        <a:t>40</a:t>
                      </a:r>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5619" marR="5619" marT="5619" marB="0" anchor="b"/>
                </a:tc>
                <a:extLst>
                  <a:ext uri="{0D108BD9-81ED-4DB2-BD59-A6C34878D82A}">
                    <a16:rowId xmlns:a16="http://schemas.microsoft.com/office/drawing/2014/main" val="1262212114"/>
                  </a:ext>
                </a:extLst>
              </a:tr>
              <a:tr h="274504">
                <a:tc>
                  <a:txBody>
                    <a:bodyPr/>
                    <a:lstStyle/>
                    <a:p>
                      <a:pPr algn="l" fontAlgn="b"/>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ctr" fontAlgn="b"/>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5619" marR="5619" marT="5619" marB="0" anchor="b"/>
                </a:tc>
                <a:extLst>
                  <a:ext uri="{0D108BD9-81ED-4DB2-BD59-A6C34878D82A}">
                    <a16:rowId xmlns:a16="http://schemas.microsoft.com/office/drawing/2014/main" val="2076568913"/>
                  </a:ext>
                </a:extLst>
              </a:tr>
              <a:tr h="268121">
                <a:tc>
                  <a:txBody>
                    <a:bodyPr/>
                    <a:lstStyle/>
                    <a:p>
                      <a:pPr algn="l" fontAlgn="b"/>
                      <a:r>
                        <a:rPr lang="en-US" sz="1400" u="none" strike="noStrike">
                          <a:effectLst/>
                        </a:rPr>
                        <a:t>Annual Family Golf - 120 </a:t>
                      </a:r>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ctr" fontAlgn="b"/>
                      <a:r>
                        <a:rPr lang="en-US" sz="1400" u="none" strike="noStrike">
                          <a:effectLst/>
                        </a:rPr>
                        <a:t>81</a:t>
                      </a:r>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r" fontAlgn="b"/>
                      <a:r>
                        <a:rPr lang="en-US" sz="1400" u="none" strike="noStrike">
                          <a:effectLst/>
                        </a:rPr>
                        <a:t>75</a:t>
                      </a:r>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r" fontAlgn="b"/>
                      <a:r>
                        <a:rPr lang="en-US" sz="1400" u="none" strike="noStrike">
                          <a:effectLst/>
                        </a:rPr>
                        <a:t>83</a:t>
                      </a:r>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5619" marR="5619" marT="5619" marB="0" anchor="b"/>
                </a:tc>
                <a:extLst>
                  <a:ext uri="{0D108BD9-81ED-4DB2-BD59-A6C34878D82A}">
                    <a16:rowId xmlns:a16="http://schemas.microsoft.com/office/drawing/2014/main" val="401348296"/>
                  </a:ext>
                </a:extLst>
              </a:tr>
              <a:tr h="268121">
                <a:tc>
                  <a:txBody>
                    <a:bodyPr/>
                    <a:lstStyle/>
                    <a:p>
                      <a:pPr algn="r" fontAlgn="b"/>
                      <a:r>
                        <a:rPr lang="en-US" sz="1400" u="none" strike="noStrike">
                          <a:effectLst/>
                        </a:rPr>
                        <a:t>Family POA Cart</a:t>
                      </a:r>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ctr" fontAlgn="b"/>
                      <a:r>
                        <a:rPr lang="en-US" sz="1400" u="none" strike="noStrike">
                          <a:effectLst/>
                        </a:rPr>
                        <a:t>21</a:t>
                      </a:r>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r" fontAlgn="b"/>
                      <a:r>
                        <a:rPr lang="en-US" sz="1400" u="none" strike="noStrike">
                          <a:effectLst/>
                        </a:rPr>
                        <a:t>15</a:t>
                      </a:r>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5619" marR="5619" marT="5619" marB="0" anchor="b"/>
                </a:tc>
                <a:extLst>
                  <a:ext uri="{0D108BD9-81ED-4DB2-BD59-A6C34878D82A}">
                    <a16:rowId xmlns:a16="http://schemas.microsoft.com/office/drawing/2014/main" val="545547225"/>
                  </a:ext>
                </a:extLst>
              </a:tr>
              <a:tr h="274504">
                <a:tc>
                  <a:txBody>
                    <a:bodyPr/>
                    <a:lstStyle/>
                    <a:p>
                      <a:pPr algn="r" fontAlgn="b"/>
                      <a:r>
                        <a:rPr lang="en-US" sz="1400" u="none" strike="noStrike">
                          <a:effectLst/>
                        </a:rPr>
                        <a:t>Family Private Cart</a:t>
                      </a:r>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ctr" fontAlgn="b"/>
                      <a:r>
                        <a:rPr lang="en-US" sz="1400" u="none" strike="noStrike">
                          <a:effectLst/>
                        </a:rPr>
                        <a:t>23</a:t>
                      </a:r>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r" fontAlgn="b"/>
                      <a:r>
                        <a:rPr lang="en-US" sz="1400" u="none" strike="noStrike">
                          <a:effectLst/>
                        </a:rPr>
                        <a:t>23</a:t>
                      </a:r>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5619" marR="5619" marT="5619" marB="0" anchor="b"/>
                </a:tc>
                <a:extLst>
                  <a:ext uri="{0D108BD9-81ED-4DB2-BD59-A6C34878D82A}">
                    <a16:rowId xmlns:a16="http://schemas.microsoft.com/office/drawing/2014/main" val="1755373628"/>
                  </a:ext>
                </a:extLst>
              </a:tr>
              <a:tr h="274504">
                <a:tc>
                  <a:txBody>
                    <a:bodyPr/>
                    <a:lstStyle/>
                    <a:p>
                      <a:pPr algn="l" fontAlgn="b"/>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ctr" fontAlgn="b"/>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5619" marR="5619" marT="5619" marB="0" anchor="b"/>
                </a:tc>
                <a:extLst>
                  <a:ext uri="{0D108BD9-81ED-4DB2-BD59-A6C34878D82A}">
                    <a16:rowId xmlns:a16="http://schemas.microsoft.com/office/drawing/2014/main" val="1251929693"/>
                  </a:ext>
                </a:extLst>
              </a:tr>
              <a:tr h="268121">
                <a:tc>
                  <a:txBody>
                    <a:bodyPr/>
                    <a:lstStyle/>
                    <a:p>
                      <a:pPr algn="l" fontAlgn="b"/>
                      <a:r>
                        <a:rPr lang="en-US" sz="1400" u="none" strike="noStrike">
                          <a:effectLst/>
                        </a:rPr>
                        <a:t>Twilight Golf - 33</a:t>
                      </a:r>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ctr" fontAlgn="b"/>
                      <a:r>
                        <a:rPr lang="en-US" sz="1400" u="none" strike="noStrike">
                          <a:effectLst/>
                        </a:rPr>
                        <a:t>260</a:t>
                      </a:r>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r" fontAlgn="b"/>
                      <a:r>
                        <a:rPr lang="en-US" sz="1400" u="none" strike="noStrike">
                          <a:effectLst/>
                        </a:rPr>
                        <a:t>250</a:t>
                      </a:r>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r" fontAlgn="b"/>
                      <a:r>
                        <a:rPr lang="en-US" sz="1400" u="none" strike="noStrike">
                          <a:effectLst/>
                        </a:rPr>
                        <a:t>267</a:t>
                      </a:r>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5619" marR="5619" marT="5619" marB="0" anchor="b"/>
                </a:tc>
                <a:extLst>
                  <a:ext uri="{0D108BD9-81ED-4DB2-BD59-A6C34878D82A}">
                    <a16:rowId xmlns:a16="http://schemas.microsoft.com/office/drawing/2014/main" val="1216991905"/>
                  </a:ext>
                </a:extLst>
              </a:tr>
              <a:tr h="268121">
                <a:tc>
                  <a:txBody>
                    <a:bodyPr/>
                    <a:lstStyle/>
                    <a:p>
                      <a:pPr algn="r" fontAlgn="b"/>
                      <a:r>
                        <a:rPr lang="en-US" sz="1400" u="none" strike="noStrike">
                          <a:effectLst/>
                        </a:rPr>
                        <a:t> POA Cart</a:t>
                      </a:r>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ctr" fontAlgn="b"/>
                      <a:r>
                        <a:rPr lang="en-US" sz="1400" u="none" strike="noStrike">
                          <a:effectLst/>
                        </a:rPr>
                        <a:t>146</a:t>
                      </a:r>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r" fontAlgn="b"/>
                      <a:r>
                        <a:rPr lang="en-US" sz="1400" u="none" strike="noStrike">
                          <a:effectLst/>
                        </a:rPr>
                        <a:t>140</a:t>
                      </a:r>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5619" marR="5619" marT="5619" marB="0" anchor="b"/>
                </a:tc>
                <a:extLst>
                  <a:ext uri="{0D108BD9-81ED-4DB2-BD59-A6C34878D82A}">
                    <a16:rowId xmlns:a16="http://schemas.microsoft.com/office/drawing/2014/main" val="3872172081"/>
                  </a:ext>
                </a:extLst>
              </a:tr>
              <a:tr h="274504">
                <a:tc>
                  <a:txBody>
                    <a:bodyPr/>
                    <a:lstStyle/>
                    <a:p>
                      <a:pPr algn="r" fontAlgn="b"/>
                      <a:r>
                        <a:rPr lang="en-US" sz="1400" u="none" strike="noStrike">
                          <a:effectLst/>
                        </a:rPr>
                        <a:t>Private Cart</a:t>
                      </a:r>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ctr" fontAlgn="b"/>
                      <a:r>
                        <a:rPr lang="en-US" sz="1400" u="none" strike="noStrike">
                          <a:effectLst/>
                        </a:rPr>
                        <a:t>68</a:t>
                      </a:r>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r" fontAlgn="b"/>
                      <a:r>
                        <a:rPr lang="en-US" sz="1400" u="none" strike="noStrike">
                          <a:effectLst/>
                        </a:rPr>
                        <a:t>80</a:t>
                      </a:r>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5619" marR="5619" marT="5619" marB="0" anchor="b"/>
                </a:tc>
                <a:extLst>
                  <a:ext uri="{0D108BD9-81ED-4DB2-BD59-A6C34878D82A}">
                    <a16:rowId xmlns:a16="http://schemas.microsoft.com/office/drawing/2014/main" val="3232741772"/>
                  </a:ext>
                </a:extLst>
              </a:tr>
              <a:tr h="268121">
                <a:tc>
                  <a:txBody>
                    <a:bodyPr/>
                    <a:lstStyle/>
                    <a:p>
                      <a:pPr algn="l" fontAlgn="b"/>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ctr" fontAlgn="b"/>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5619" marR="5619" marT="5619" marB="0" anchor="b"/>
                </a:tc>
                <a:extLst>
                  <a:ext uri="{0D108BD9-81ED-4DB2-BD59-A6C34878D82A}">
                    <a16:rowId xmlns:a16="http://schemas.microsoft.com/office/drawing/2014/main" val="1909319665"/>
                  </a:ext>
                </a:extLst>
              </a:tr>
              <a:tr h="491201">
                <a:tc>
                  <a:txBody>
                    <a:bodyPr/>
                    <a:lstStyle/>
                    <a:p>
                      <a:pPr algn="l" fontAlgn="b"/>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ctr" fontAlgn="b"/>
                      <a:r>
                        <a:rPr lang="en-US" sz="1400" u="sng" strike="noStrike">
                          <a:effectLst/>
                        </a:rPr>
                        <a:t>Rounds </a:t>
                      </a:r>
                      <a:endParaRPr lang="en-US" sz="1400" b="0" i="0" u="sng" strike="noStrike">
                        <a:solidFill>
                          <a:srgbClr val="000000"/>
                        </a:solidFill>
                        <a:effectLst/>
                        <a:latin typeface="Calibri" panose="020F0502020204030204" pitchFamily="34" charset="0"/>
                      </a:endParaRPr>
                    </a:p>
                  </a:txBody>
                  <a:tcPr marL="5619" marR="5619" marT="5619" marB="0" anchor="b"/>
                </a:tc>
                <a:tc>
                  <a:txBody>
                    <a:bodyPr/>
                    <a:lstStyle/>
                    <a:p>
                      <a:pPr algn="ctr" fontAlgn="b"/>
                      <a:r>
                        <a:rPr lang="en-US" sz="1400" u="sng" strike="noStrike">
                          <a:effectLst/>
                        </a:rPr>
                        <a:t>Participants </a:t>
                      </a:r>
                      <a:endParaRPr lang="en-US" sz="1400" b="0" i="0" u="sng" strike="noStrike">
                        <a:solidFill>
                          <a:srgbClr val="000000"/>
                        </a:solidFill>
                        <a:effectLst/>
                        <a:latin typeface="Calibri" panose="020F0502020204030204" pitchFamily="34" charset="0"/>
                      </a:endParaRPr>
                    </a:p>
                  </a:txBody>
                  <a:tcPr marL="5619" marR="5619" marT="5619" marB="0" anchor="b"/>
                </a:tc>
                <a:tc>
                  <a:txBody>
                    <a:bodyPr/>
                    <a:lstStyle/>
                    <a:p>
                      <a:pPr algn="ctr" fontAlgn="b"/>
                      <a:r>
                        <a:rPr lang="en-US" sz="1400" u="sng" strike="noStrike">
                          <a:effectLst/>
                        </a:rPr>
                        <a:t>YTD </a:t>
                      </a:r>
                      <a:endParaRPr lang="en-US" sz="1400" b="0" i="0" u="sng" strike="noStrike">
                        <a:solidFill>
                          <a:srgbClr val="000000"/>
                        </a:solidFill>
                        <a:effectLst/>
                        <a:latin typeface="Calibri" panose="020F0502020204030204" pitchFamily="34" charset="0"/>
                      </a:endParaRPr>
                    </a:p>
                  </a:txBody>
                  <a:tcPr marL="5619" marR="5619" marT="5619" marB="0" anchor="b"/>
                </a:tc>
                <a:tc>
                  <a:txBody>
                    <a:bodyPr/>
                    <a:lstStyle/>
                    <a:p>
                      <a:pPr algn="l" fontAlgn="b"/>
                      <a:r>
                        <a:rPr lang="en-US" sz="1400" u="sng" strike="noStrike">
                          <a:effectLst/>
                        </a:rPr>
                        <a:t>Breakeven </a:t>
                      </a:r>
                      <a:endParaRPr lang="en-US" sz="1400" b="0" i="0" u="sng" strike="noStrike">
                        <a:solidFill>
                          <a:srgbClr val="000000"/>
                        </a:solidFill>
                        <a:effectLst/>
                        <a:latin typeface="Calibri" panose="020F0502020204030204" pitchFamily="34" charset="0"/>
                      </a:endParaRPr>
                    </a:p>
                  </a:txBody>
                  <a:tcPr marL="5619" marR="5619" marT="5619" marB="0" anchor="b"/>
                </a:tc>
                <a:extLst>
                  <a:ext uri="{0D108BD9-81ED-4DB2-BD59-A6C34878D82A}">
                    <a16:rowId xmlns:a16="http://schemas.microsoft.com/office/drawing/2014/main" val="899614677"/>
                  </a:ext>
                </a:extLst>
              </a:tr>
              <a:tr h="268121">
                <a:tc>
                  <a:txBody>
                    <a:bodyPr/>
                    <a:lstStyle/>
                    <a:p>
                      <a:pPr algn="r" fontAlgn="b"/>
                      <a:r>
                        <a:rPr lang="en-US" sz="1400" u="none" strike="noStrike">
                          <a:effectLst/>
                        </a:rPr>
                        <a:t>Unlimited Rounds Tracker </a:t>
                      </a:r>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ctr" fontAlgn="b"/>
                      <a:r>
                        <a:rPr lang="en-US" sz="1400" u="none" strike="noStrike">
                          <a:effectLst/>
                        </a:rPr>
                        <a:t>22764</a:t>
                      </a:r>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r" fontAlgn="b"/>
                      <a:r>
                        <a:rPr lang="en-US" sz="1400" u="none" strike="noStrike">
                          <a:effectLst/>
                        </a:rPr>
                        <a:t>326</a:t>
                      </a:r>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r" fontAlgn="b"/>
                      <a:r>
                        <a:rPr lang="en-US" sz="1400" u="none" strike="noStrike">
                          <a:effectLst/>
                        </a:rPr>
                        <a:t>69.83</a:t>
                      </a:r>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r" fontAlgn="b"/>
                      <a:r>
                        <a:rPr lang="en-US" sz="1400" u="none" strike="noStrike">
                          <a:effectLst/>
                        </a:rPr>
                        <a:t>70</a:t>
                      </a:r>
                      <a:endParaRPr lang="en-US" sz="1400" b="0" i="0" u="none" strike="noStrike">
                        <a:solidFill>
                          <a:srgbClr val="000000"/>
                        </a:solidFill>
                        <a:effectLst/>
                        <a:latin typeface="Calibri" panose="020F0502020204030204" pitchFamily="34" charset="0"/>
                      </a:endParaRPr>
                    </a:p>
                  </a:txBody>
                  <a:tcPr marL="5619" marR="5619" marT="5619" marB="0" anchor="b"/>
                </a:tc>
                <a:extLst>
                  <a:ext uri="{0D108BD9-81ED-4DB2-BD59-A6C34878D82A}">
                    <a16:rowId xmlns:a16="http://schemas.microsoft.com/office/drawing/2014/main" val="2426384427"/>
                  </a:ext>
                </a:extLst>
              </a:tr>
              <a:tr h="268121">
                <a:tc>
                  <a:txBody>
                    <a:bodyPr/>
                    <a:lstStyle/>
                    <a:p>
                      <a:pPr algn="r" fontAlgn="b"/>
                      <a:r>
                        <a:rPr lang="en-US" sz="1400" u="none" strike="noStrike">
                          <a:effectLst/>
                        </a:rPr>
                        <a:t>Unlimited Twilight Tracker </a:t>
                      </a:r>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ctr" fontAlgn="b"/>
                      <a:r>
                        <a:rPr lang="en-US" sz="1400" u="none" strike="noStrike">
                          <a:effectLst/>
                        </a:rPr>
                        <a:t>9864</a:t>
                      </a:r>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r" fontAlgn="b"/>
                      <a:r>
                        <a:rPr lang="en-US" sz="1400" u="none" strike="noStrike">
                          <a:effectLst/>
                        </a:rPr>
                        <a:t>260</a:t>
                      </a:r>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r" fontAlgn="b"/>
                      <a:r>
                        <a:rPr lang="en-US" sz="1400" u="none" strike="noStrike">
                          <a:effectLst/>
                        </a:rPr>
                        <a:t>37.94</a:t>
                      </a:r>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r" fontAlgn="b"/>
                      <a:r>
                        <a:rPr lang="en-US" sz="1400" u="none" strike="noStrike">
                          <a:effectLst/>
                        </a:rPr>
                        <a:t>33</a:t>
                      </a:r>
                      <a:endParaRPr lang="en-US" sz="1400" b="0" i="0" u="none" strike="noStrike">
                        <a:solidFill>
                          <a:srgbClr val="000000"/>
                        </a:solidFill>
                        <a:effectLst/>
                        <a:latin typeface="Calibri" panose="020F0502020204030204" pitchFamily="34" charset="0"/>
                      </a:endParaRPr>
                    </a:p>
                  </a:txBody>
                  <a:tcPr marL="5619" marR="5619" marT="5619" marB="0" anchor="b"/>
                </a:tc>
                <a:extLst>
                  <a:ext uri="{0D108BD9-81ED-4DB2-BD59-A6C34878D82A}">
                    <a16:rowId xmlns:a16="http://schemas.microsoft.com/office/drawing/2014/main" val="1122268216"/>
                  </a:ext>
                </a:extLst>
              </a:tr>
              <a:tr h="268121">
                <a:tc>
                  <a:txBody>
                    <a:bodyPr/>
                    <a:lstStyle/>
                    <a:p>
                      <a:pPr algn="l" fontAlgn="b"/>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ctr" fontAlgn="b"/>
                      <a:r>
                        <a:rPr lang="en-US" sz="1400" u="none" strike="noStrike">
                          <a:effectLst/>
                        </a:rPr>
                        <a:t>Thru Sept</a:t>
                      </a:r>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5619" marR="5619" marT="5619"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5619" marR="5619" marT="5619" marB="0" anchor="b"/>
                </a:tc>
                <a:extLst>
                  <a:ext uri="{0D108BD9-81ED-4DB2-BD59-A6C34878D82A}">
                    <a16:rowId xmlns:a16="http://schemas.microsoft.com/office/drawing/2014/main" val="479914989"/>
                  </a:ext>
                </a:extLst>
              </a:tr>
            </a:tbl>
          </a:graphicData>
        </a:graphic>
      </p:graphicFrame>
    </p:spTree>
    <p:extLst>
      <p:ext uri="{BB962C8B-B14F-4D97-AF65-F5344CB8AC3E}">
        <p14:creationId xmlns:p14="http://schemas.microsoft.com/office/powerpoint/2010/main" val="2397099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8648699" cy="990600"/>
          </a:xfrm>
        </p:spPr>
        <p:txBody>
          <a:bodyPr>
            <a:normAutofit fontScale="90000"/>
          </a:bodyPr>
          <a:lstStyle/>
          <a:p>
            <a:pPr algn="ctr"/>
            <a:r>
              <a:rPr lang="en-US" dirty="0"/>
              <a:t>Financial Report – September 2022</a:t>
            </a:r>
            <a:br>
              <a:rPr lang="en-US" dirty="0"/>
            </a:br>
            <a:endParaRPr lang="en-US" sz="2700" dirty="0">
              <a:solidFill>
                <a:srgbClr val="FF0000"/>
              </a:solidFill>
            </a:endParaRPr>
          </a:p>
        </p:txBody>
      </p:sp>
      <p:graphicFrame>
        <p:nvGraphicFramePr>
          <p:cNvPr id="2" name="Table 1">
            <a:extLst>
              <a:ext uri="{FF2B5EF4-FFF2-40B4-BE49-F238E27FC236}">
                <a16:creationId xmlns:a16="http://schemas.microsoft.com/office/drawing/2014/main" id="{7EB9DEC1-6544-F06F-CF57-EBC413948705}"/>
              </a:ext>
            </a:extLst>
          </p:cNvPr>
          <p:cNvGraphicFramePr>
            <a:graphicFrameLocks noGrp="1"/>
          </p:cNvGraphicFramePr>
          <p:nvPr>
            <p:extLst>
              <p:ext uri="{D42A27DB-BD31-4B8C-83A1-F6EECF244321}">
                <p14:modId xmlns:p14="http://schemas.microsoft.com/office/powerpoint/2010/main" val="2740297638"/>
              </p:ext>
            </p:extLst>
          </p:nvPr>
        </p:nvGraphicFramePr>
        <p:xfrm>
          <a:off x="342902" y="990600"/>
          <a:ext cx="8458199" cy="4724396"/>
        </p:xfrm>
        <a:graphic>
          <a:graphicData uri="http://schemas.openxmlformats.org/drawingml/2006/table">
            <a:tbl>
              <a:tblPr>
                <a:tableStyleId>{5C22544A-7EE6-4342-B048-85BDC9FD1C3A}</a:tableStyleId>
              </a:tblPr>
              <a:tblGrid>
                <a:gridCol w="1224717">
                  <a:extLst>
                    <a:ext uri="{9D8B030D-6E8A-4147-A177-3AD203B41FA5}">
                      <a16:colId xmlns:a16="http://schemas.microsoft.com/office/drawing/2014/main" val="2516540823"/>
                    </a:ext>
                  </a:extLst>
                </a:gridCol>
                <a:gridCol w="1224717">
                  <a:extLst>
                    <a:ext uri="{9D8B030D-6E8A-4147-A177-3AD203B41FA5}">
                      <a16:colId xmlns:a16="http://schemas.microsoft.com/office/drawing/2014/main" val="591902113"/>
                    </a:ext>
                  </a:extLst>
                </a:gridCol>
                <a:gridCol w="1224717">
                  <a:extLst>
                    <a:ext uri="{9D8B030D-6E8A-4147-A177-3AD203B41FA5}">
                      <a16:colId xmlns:a16="http://schemas.microsoft.com/office/drawing/2014/main" val="1837066958"/>
                    </a:ext>
                  </a:extLst>
                </a:gridCol>
                <a:gridCol w="1224717">
                  <a:extLst>
                    <a:ext uri="{9D8B030D-6E8A-4147-A177-3AD203B41FA5}">
                      <a16:colId xmlns:a16="http://schemas.microsoft.com/office/drawing/2014/main" val="535315161"/>
                    </a:ext>
                  </a:extLst>
                </a:gridCol>
                <a:gridCol w="1148170">
                  <a:extLst>
                    <a:ext uri="{9D8B030D-6E8A-4147-A177-3AD203B41FA5}">
                      <a16:colId xmlns:a16="http://schemas.microsoft.com/office/drawing/2014/main" val="2993515861"/>
                    </a:ext>
                  </a:extLst>
                </a:gridCol>
                <a:gridCol w="1275747">
                  <a:extLst>
                    <a:ext uri="{9D8B030D-6E8A-4147-A177-3AD203B41FA5}">
                      <a16:colId xmlns:a16="http://schemas.microsoft.com/office/drawing/2014/main" val="1966701781"/>
                    </a:ext>
                  </a:extLst>
                </a:gridCol>
                <a:gridCol w="1135414">
                  <a:extLst>
                    <a:ext uri="{9D8B030D-6E8A-4147-A177-3AD203B41FA5}">
                      <a16:colId xmlns:a16="http://schemas.microsoft.com/office/drawing/2014/main" val="3541748663"/>
                    </a:ext>
                  </a:extLst>
                </a:gridCol>
              </a:tblGrid>
              <a:tr h="187075">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gridSpan="3">
                  <a:txBody>
                    <a:bodyPr/>
                    <a:lstStyle/>
                    <a:p>
                      <a:pPr algn="ctr" fontAlgn="b"/>
                      <a:r>
                        <a:rPr lang="en-US" sz="1100" u="none" strike="noStrike">
                          <a:effectLst/>
                        </a:rPr>
                        <a:t>September 2022</a:t>
                      </a:r>
                      <a:endParaRPr lang="en-US" sz="1100" b="1" i="0" u="none" strike="noStrike">
                        <a:solidFill>
                          <a:srgbClr val="000000"/>
                        </a:solidFill>
                        <a:effectLst/>
                        <a:latin typeface="Calibri" panose="020F0502020204030204" pitchFamily="34" charset="0"/>
                      </a:endParaRPr>
                    </a:p>
                  </a:txBody>
                  <a:tcPr marL="6210" marR="6210" marT="621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20883243"/>
                  </a:ext>
                </a:extLst>
              </a:tr>
              <a:tr h="187075">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ctr" fontAlgn="b"/>
                      <a:r>
                        <a:rPr lang="en-US" sz="1100" u="none" strike="noStrike">
                          <a:effectLst/>
                        </a:rPr>
                        <a:t>2022</a:t>
                      </a:r>
                      <a:endParaRPr lang="en-US" sz="1100" b="1" i="0" u="none" strike="noStrike">
                        <a:solidFill>
                          <a:srgbClr val="000000"/>
                        </a:solidFill>
                        <a:effectLst/>
                        <a:latin typeface="Calibri" panose="020F0502020204030204" pitchFamily="34" charset="0"/>
                      </a:endParaRPr>
                    </a:p>
                  </a:txBody>
                  <a:tcPr marL="6210" marR="6210" marT="6210" marB="0" anchor="b"/>
                </a:tc>
                <a:tc>
                  <a:txBody>
                    <a:bodyPr/>
                    <a:lstStyle/>
                    <a:p>
                      <a:pPr algn="ctr" fontAlgn="b"/>
                      <a:r>
                        <a:rPr lang="en-US" sz="1100" u="none" strike="noStrike">
                          <a:effectLst/>
                        </a:rPr>
                        <a:t>2022</a:t>
                      </a:r>
                      <a:endParaRPr lang="en-US" sz="1100" b="1" i="0" u="none" strike="noStrike">
                        <a:solidFill>
                          <a:srgbClr val="000000"/>
                        </a:solidFill>
                        <a:effectLst/>
                        <a:latin typeface="Calibri" panose="020F0502020204030204" pitchFamily="34" charset="0"/>
                      </a:endParaRPr>
                    </a:p>
                  </a:txBody>
                  <a:tcPr marL="6210" marR="6210" marT="6210"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6210" marR="6210" marT="6210" marB="0" anchor="b"/>
                </a:tc>
                <a:extLst>
                  <a:ext uri="{0D108BD9-81ED-4DB2-BD59-A6C34878D82A}">
                    <a16:rowId xmlns:a16="http://schemas.microsoft.com/office/drawing/2014/main" val="2443644106"/>
                  </a:ext>
                </a:extLst>
              </a:tr>
              <a:tr h="187075">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ctr" fontAlgn="b"/>
                      <a:r>
                        <a:rPr lang="en-US" sz="1100" u="none" strike="noStrike">
                          <a:effectLst/>
                        </a:rPr>
                        <a:t>Actual</a:t>
                      </a:r>
                      <a:endParaRPr lang="en-US" sz="1100" b="1" i="0" u="none" strike="noStrike">
                        <a:solidFill>
                          <a:srgbClr val="000000"/>
                        </a:solidFill>
                        <a:effectLst/>
                        <a:latin typeface="Calibri" panose="020F0502020204030204" pitchFamily="34" charset="0"/>
                      </a:endParaRPr>
                    </a:p>
                  </a:txBody>
                  <a:tcPr marL="6210" marR="6210" marT="6210" marB="0" anchor="b"/>
                </a:tc>
                <a:tc>
                  <a:txBody>
                    <a:bodyPr/>
                    <a:lstStyle/>
                    <a:p>
                      <a:pPr algn="ctr" fontAlgn="b"/>
                      <a:r>
                        <a:rPr lang="en-US" sz="1100" u="none" strike="noStrike">
                          <a:effectLst/>
                        </a:rPr>
                        <a:t>Budget </a:t>
                      </a:r>
                      <a:endParaRPr lang="en-US" sz="1100" b="1" i="0" u="none" strike="noStrike">
                        <a:solidFill>
                          <a:srgbClr val="000000"/>
                        </a:solidFill>
                        <a:effectLst/>
                        <a:latin typeface="Calibri" panose="020F0502020204030204" pitchFamily="34" charset="0"/>
                      </a:endParaRPr>
                    </a:p>
                  </a:txBody>
                  <a:tcPr marL="6210" marR="6210" marT="6210" marB="0" anchor="b"/>
                </a:tc>
                <a:tc>
                  <a:txBody>
                    <a:bodyPr/>
                    <a:lstStyle/>
                    <a:p>
                      <a:pPr algn="l" fontAlgn="b"/>
                      <a:r>
                        <a:rPr lang="en-US" sz="1100" u="none" strike="noStrike">
                          <a:effectLst/>
                        </a:rPr>
                        <a:t>Variance </a:t>
                      </a:r>
                      <a:endParaRPr lang="en-US" sz="1100" b="1" i="0" u="none" strike="noStrike">
                        <a:solidFill>
                          <a:srgbClr val="000000"/>
                        </a:solidFill>
                        <a:effectLst/>
                        <a:latin typeface="Calibri" panose="020F0502020204030204" pitchFamily="34" charset="0"/>
                      </a:endParaRPr>
                    </a:p>
                  </a:txBody>
                  <a:tcPr marL="6210" marR="6210" marT="6210" marB="0" anchor="b"/>
                </a:tc>
                <a:extLst>
                  <a:ext uri="{0D108BD9-81ED-4DB2-BD59-A6C34878D82A}">
                    <a16:rowId xmlns:a16="http://schemas.microsoft.com/office/drawing/2014/main" val="4266776500"/>
                  </a:ext>
                </a:extLst>
              </a:tr>
              <a:tr h="347056">
                <a:tc gridSpan="2">
                  <a:txBody>
                    <a:bodyPr/>
                    <a:lstStyle/>
                    <a:p>
                      <a:pPr algn="l" fontAlgn="b"/>
                      <a:r>
                        <a:rPr lang="en-US" sz="1100" u="none" strike="noStrike">
                          <a:effectLst/>
                        </a:rPr>
                        <a:t>Gross Profit</a:t>
                      </a:r>
                      <a:endParaRPr lang="en-US" sz="1100" b="0" i="0" u="none" strike="noStrike">
                        <a:solidFill>
                          <a:srgbClr val="000000"/>
                        </a:solidFill>
                        <a:effectLst/>
                        <a:latin typeface="Calibri" panose="020F0502020204030204" pitchFamily="34" charset="0"/>
                      </a:endParaRPr>
                    </a:p>
                  </a:txBody>
                  <a:tcPr marL="6210" marR="6210" marT="6210"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r" fontAlgn="b"/>
                      <a:r>
                        <a:rPr lang="en-US" sz="1100" u="none" strike="noStrike">
                          <a:effectLst/>
                        </a:rPr>
                        <a:t>$451,203.37</a:t>
                      </a:r>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r" fontAlgn="b"/>
                      <a:r>
                        <a:rPr lang="en-US" sz="1100" u="none" strike="noStrike">
                          <a:effectLst/>
                        </a:rPr>
                        <a:t>$355,769.07</a:t>
                      </a:r>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r" fontAlgn="b"/>
                      <a:r>
                        <a:rPr lang="en-US" sz="1100" u="none" strike="noStrike">
                          <a:effectLst/>
                        </a:rPr>
                        <a:t>$95,434.30</a:t>
                      </a:r>
                      <a:endParaRPr lang="en-US" sz="1100" b="0" i="0" u="none" strike="noStrike">
                        <a:solidFill>
                          <a:srgbClr val="000000"/>
                        </a:solidFill>
                        <a:effectLst/>
                        <a:latin typeface="Calibri" panose="020F0502020204030204" pitchFamily="34" charset="0"/>
                      </a:endParaRPr>
                    </a:p>
                  </a:txBody>
                  <a:tcPr marL="6210" marR="6210" marT="6210" marB="0" anchor="b"/>
                </a:tc>
                <a:extLst>
                  <a:ext uri="{0D108BD9-81ED-4DB2-BD59-A6C34878D82A}">
                    <a16:rowId xmlns:a16="http://schemas.microsoft.com/office/drawing/2014/main" val="999098027"/>
                  </a:ext>
                </a:extLst>
              </a:tr>
              <a:tr h="347056">
                <a:tc>
                  <a:txBody>
                    <a:bodyPr/>
                    <a:lstStyle/>
                    <a:p>
                      <a:pPr algn="l" fontAlgn="b"/>
                      <a:r>
                        <a:rPr lang="en-US" sz="1100" u="none" strike="noStrike">
                          <a:effectLst/>
                        </a:rPr>
                        <a:t>Expense </a:t>
                      </a:r>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r" fontAlgn="b"/>
                      <a:r>
                        <a:rPr lang="en-US" sz="1100" u="none" strike="noStrike">
                          <a:effectLst/>
                        </a:rPr>
                        <a:t>$476,576.50</a:t>
                      </a:r>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r" fontAlgn="b"/>
                      <a:r>
                        <a:rPr lang="en-US" sz="1100" u="none" strike="noStrike">
                          <a:effectLst/>
                        </a:rPr>
                        <a:t>$439,303.69</a:t>
                      </a:r>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r" fontAlgn="b"/>
                      <a:r>
                        <a:rPr lang="en-US" sz="1100" u="none" strike="noStrike">
                          <a:effectLst/>
                        </a:rPr>
                        <a:t>$37,272.81 </a:t>
                      </a:r>
                      <a:endParaRPr lang="en-US" sz="1100" b="0" i="0" u="none" strike="noStrike">
                        <a:solidFill>
                          <a:srgbClr val="000000"/>
                        </a:solidFill>
                        <a:effectLst/>
                        <a:latin typeface="Calibri" panose="020F0502020204030204" pitchFamily="34" charset="0"/>
                      </a:endParaRPr>
                    </a:p>
                  </a:txBody>
                  <a:tcPr marL="6210" marR="6210" marT="6210" marB="0" anchor="b"/>
                </a:tc>
                <a:extLst>
                  <a:ext uri="{0D108BD9-81ED-4DB2-BD59-A6C34878D82A}">
                    <a16:rowId xmlns:a16="http://schemas.microsoft.com/office/drawing/2014/main" val="2354991406"/>
                  </a:ext>
                </a:extLst>
              </a:tr>
              <a:tr h="347056">
                <a:tc gridSpan="2">
                  <a:txBody>
                    <a:bodyPr/>
                    <a:lstStyle/>
                    <a:p>
                      <a:pPr algn="l" fontAlgn="b"/>
                      <a:r>
                        <a:rPr lang="en-US" sz="1100" u="none" strike="noStrike">
                          <a:effectLst/>
                        </a:rPr>
                        <a:t>Net Income (Loss) </a:t>
                      </a:r>
                      <a:endParaRPr lang="en-US" sz="1100" b="0" i="0" u="none" strike="noStrike">
                        <a:solidFill>
                          <a:srgbClr val="000000"/>
                        </a:solidFill>
                        <a:effectLst/>
                        <a:latin typeface="Calibri" panose="020F0502020204030204" pitchFamily="34" charset="0"/>
                      </a:endParaRPr>
                    </a:p>
                  </a:txBody>
                  <a:tcPr marL="6210" marR="6210" marT="6210"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r" fontAlgn="b"/>
                      <a:r>
                        <a:rPr lang="en-US" sz="1100" u="none" strike="noStrike">
                          <a:effectLst/>
                        </a:rPr>
                        <a:t>($25,373.13)</a:t>
                      </a:r>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r" fontAlgn="b"/>
                      <a:r>
                        <a:rPr lang="en-US" sz="1100" u="none" strike="noStrike">
                          <a:effectLst/>
                        </a:rPr>
                        <a:t>($83,534.62)</a:t>
                      </a:r>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r" fontAlgn="b"/>
                      <a:r>
                        <a:rPr lang="en-US" sz="1100" u="none" strike="noStrike">
                          <a:effectLst/>
                        </a:rPr>
                        <a:t>$58,161.49</a:t>
                      </a:r>
                      <a:endParaRPr lang="en-US" sz="1100" b="0" i="0" u="none" strike="noStrike">
                        <a:solidFill>
                          <a:srgbClr val="000000"/>
                        </a:solidFill>
                        <a:effectLst/>
                        <a:latin typeface="Calibri" panose="020F0502020204030204" pitchFamily="34" charset="0"/>
                      </a:endParaRPr>
                    </a:p>
                  </a:txBody>
                  <a:tcPr marL="6210" marR="6210" marT="6210" marB="0" anchor="b"/>
                </a:tc>
                <a:extLst>
                  <a:ext uri="{0D108BD9-81ED-4DB2-BD59-A6C34878D82A}">
                    <a16:rowId xmlns:a16="http://schemas.microsoft.com/office/drawing/2014/main" val="4086354109"/>
                  </a:ext>
                </a:extLst>
              </a:tr>
              <a:tr h="187075">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extLst>
                  <a:ext uri="{0D108BD9-81ED-4DB2-BD59-A6C34878D82A}">
                    <a16:rowId xmlns:a16="http://schemas.microsoft.com/office/drawing/2014/main" val="2315730160"/>
                  </a:ext>
                </a:extLst>
              </a:tr>
              <a:tr h="187075">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ctr" fontAlgn="b"/>
                      <a:endParaRPr lang="en-US" sz="1100" b="1" i="0" u="none" strike="noStrike">
                        <a:solidFill>
                          <a:srgbClr val="000000"/>
                        </a:solidFill>
                        <a:effectLst/>
                        <a:latin typeface="Calibri" panose="020F0502020204030204" pitchFamily="34" charset="0"/>
                      </a:endParaRPr>
                    </a:p>
                  </a:txBody>
                  <a:tcPr marL="6210" marR="6210" marT="6210" marB="0" anchor="b"/>
                </a:tc>
                <a:tc>
                  <a:txBody>
                    <a:bodyPr/>
                    <a:lstStyle/>
                    <a:p>
                      <a:pPr algn="ctr" fontAlgn="b"/>
                      <a:r>
                        <a:rPr lang="en-US" sz="1100" u="none" strike="noStrike">
                          <a:effectLst/>
                        </a:rPr>
                        <a:t>Year-to-date</a:t>
                      </a:r>
                      <a:endParaRPr lang="en-US" sz="1100" b="1" i="0" u="none" strike="noStrike">
                        <a:solidFill>
                          <a:srgbClr val="000000"/>
                        </a:solidFill>
                        <a:effectLst/>
                        <a:latin typeface="Calibri" panose="020F0502020204030204" pitchFamily="34" charset="0"/>
                      </a:endParaRPr>
                    </a:p>
                  </a:txBody>
                  <a:tcPr marL="6210" marR="6210" marT="6210" marB="0" anchor="b"/>
                </a:tc>
                <a:tc>
                  <a:txBody>
                    <a:bodyPr/>
                    <a:lstStyle/>
                    <a:p>
                      <a:pPr algn="ctr" fontAlgn="b"/>
                      <a:endParaRPr lang="en-US" sz="1100" b="1" i="0" u="none" strike="noStrike">
                        <a:solidFill>
                          <a:srgbClr val="000000"/>
                        </a:solidFill>
                        <a:effectLst/>
                        <a:latin typeface="Calibri" panose="020F0502020204030204" pitchFamily="34" charset="0"/>
                      </a:endParaRPr>
                    </a:p>
                  </a:txBody>
                  <a:tcPr marL="6210" marR="6210" marT="6210" marB="0" anchor="b"/>
                </a:tc>
                <a:extLst>
                  <a:ext uri="{0D108BD9-81ED-4DB2-BD59-A6C34878D82A}">
                    <a16:rowId xmlns:a16="http://schemas.microsoft.com/office/drawing/2014/main" val="433911157"/>
                  </a:ext>
                </a:extLst>
              </a:tr>
              <a:tr h="187075">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ctr" fontAlgn="b"/>
                      <a:r>
                        <a:rPr lang="en-US" sz="1100" u="none" strike="noStrike">
                          <a:effectLst/>
                        </a:rPr>
                        <a:t>2022</a:t>
                      </a:r>
                      <a:endParaRPr lang="en-US" sz="1100" b="1" i="0" u="none" strike="noStrike">
                        <a:solidFill>
                          <a:srgbClr val="000000"/>
                        </a:solidFill>
                        <a:effectLst/>
                        <a:latin typeface="Calibri" panose="020F0502020204030204" pitchFamily="34" charset="0"/>
                      </a:endParaRPr>
                    </a:p>
                  </a:txBody>
                  <a:tcPr marL="6210" marR="6210" marT="6210" marB="0" anchor="b"/>
                </a:tc>
                <a:tc>
                  <a:txBody>
                    <a:bodyPr/>
                    <a:lstStyle/>
                    <a:p>
                      <a:pPr algn="ctr" fontAlgn="b"/>
                      <a:r>
                        <a:rPr lang="en-US" sz="1100" u="none" strike="noStrike">
                          <a:effectLst/>
                        </a:rPr>
                        <a:t>2022</a:t>
                      </a:r>
                      <a:endParaRPr lang="en-US" sz="1100" b="1" i="0" u="none" strike="noStrike">
                        <a:solidFill>
                          <a:srgbClr val="000000"/>
                        </a:solidFill>
                        <a:effectLst/>
                        <a:latin typeface="Calibri" panose="020F0502020204030204" pitchFamily="34" charset="0"/>
                      </a:endParaRPr>
                    </a:p>
                  </a:txBody>
                  <a:tcPr marL="6210" marR="6210" marT="6210"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6210" marR="6210" marT="6210" marB="0" anchor="b"/>
                </a:tc>
                <a:extLst>
                  <a:ext uri="{0D108BD9-81ED-4DB2-BD59-A6C34878D82A}">
                    <a16:rowId xmlns:a16="http://schemas.microsoft.com/office/drawing/2014/main" val="3766534747"/>
                  </a:ext>
                </a:extLst>
              </a:tr>
              <a:tr h="187075">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ctr" fontAlgn="b"/>
                      <a:r>
                        <a:rPr lang="en-US" sz="1100" u="none" strike="noStrike">
                          <a:effectLst/>
                        </a:rPr>
                        <a:t>Actual</a:t>
                      </a:r>
                      <a:endParaRPr lang="en-US" sz="1100" b="1" i="0" u="none" strike="noStrike">
                        <a:solidFill>
                          <a:srgbClr val="000000"/>
                        </a:solidFill>
                        <a:effectLst/>
                        <a:latin typeface="Calibri" panose="020F0502020204030204" pitchFamily="34" charset="0"/>
                      </a:endParaRPr>
                    </a:p>
                  </a:txBody>
                  <a:tcPr marL="6210" marR="6210" marT="6210" marB="0" anchor="b"/>
                </a:tc>
                <a:tc>
                  <a:txBody>
                    <a:bodyPr/>
                    <a:lstStyle/>
                    <a:p>
                      <a:pPr algn="ctr" fontAlgn="b"/>
                      <a:r>
                        <a:rPr lang="en-US" sz="1100" u="none" strike="noStrike">
                          <a:effectLst/>
                        </a:rPr>
                        <a:t>Budget </a:t>
                      </a:r>
                      <a:endParaRPr lang="en-US" sz="1100" b="1" i="0" u="none" strike="noStrike">
                        <a:solidFill>
                          <a:srgbClr val="000000"/>
                        </a:solidFill>
                        <a:effectLst/>
                        <a:latin typeface="Calibri" panose="020F0502020204030204" pitchFamily="34" charset="0"/>
                      </a:endParaRPr>
                    </a:p>
                  </a:txBody>
                  <a:tcPr marL="6210" marR="6210" marT="6210" marB="0" anchor="b"/>
                </a:tc>
                <a:tc>
                  <a:txBody>
                    <a:bodyPr/>
                    <a:lstStyle/>
                    <a:p>
                      <a:pPr algn="l" fontAlgn="b"/>
                      <a:r>
                        <a:rPr lang="en-US" sz="1100" u="none" strike="noStrike">
                          <a:effectLst/>
                        </a:rPr>
                        <a:t>Variance </a:t>
                      </a:r>
                      <a:endParaRPr lang="en-US" sz="1100" b="1" i="0" u="none" strike="noStrike">
                        <a:solidFill>
                          <a:srgbClr val="000000"/>
                        </a:solidFill>
                        <a:effectLst/>
                        <a:latin typeface="Calibri" panose="020F0502020204030204" pitchFamily="34" charset="0"/>
                      </a:endParaRPr>
                    </a:p>
                  </a:txBody>
                  <a:tcPr marL="6210" marR="6210" marT="6210" marB="0" anchor="b"/>
                </a:tc>
                <a:extLst>
                  <a:ext uri="{0D108BD9-81ED-4DB2-BD59-A6C34878D82A}">
                    <a16:rowId xmlns:a16="http://schemas.microsoft.com/office/drawing/2014/main" val="1507345588"/>
                  </a:ext>
                </a:extLst>
              </a:tr>
              <a:tr h="354726">
                <a:tc gridSpan="2">
                  <a:txBody>
                    <a:bodyPr/>
                    <a:lstStyle/>
                    <a:p>
                      <a:pPr algn="l" fontAlgn="b"/>
                      <a:r>
                        <a:rPr lang="en-US" sz="1100" u="none" strike="noStrike">
                          <a:effectLst/>
                        </a:rPr>
                        <a:t>Gross Profit</a:t>
                      </a:r>
                      <a:endParaRPr lang="en-US" sz="1100" b="0" i="0" u="none" strike="noStrike">
                        <a:solidFill>
                          <a:srgbClr val="000000"/>
                        </a:solidFill>
                        <a:effectLst/>
                        <a:latin typeface="Calibri" panose="020F0502020204030204" pitchFamily="34" charset="0"/>
                      </a:endParaRPr>
                    </a:p>
                  </a:txBody>
                  <a:tcPr marL="6210" marR="6210" marT="6210"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r" fontAlgn="b"/>
                      <a:r>
                        <a:rPr lang="en-US" sz="1100" u="none" strike="noStrike">
                          <a:effectLst/>
                        </a:rPr>
                        <a:t>$2,585,108.13</a:t>
                      </a:r>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r" fontAlgn="b"/>
                      <a:r>
                        <a:rPr lang="en-US" sz="1100" u="none" strike="noStrike">
                          <a:effectLst/>
                        </a:rPr>
                        <a:t>$2,277,256.51</a:t>
                      </a:r>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r" fontAlgn="b"/>
                      <a:r>
                        <a:rPr lang="en-US" sz="1100" u="none" strike="noStrike">
                          <a:effectLst/>
                        </a:rPr>
                        <a:t>$307,851.62</a:t>
                      </a:r>
                      <a:endParaRPr lang="en-US" sz="1100" b="0" i="0" u="none" strike="noStrike">
                        <a:solidFill>
                          <a:srgbClr val="000000"/>
                        </a:solidFill>
                        <a:effectLst/>
                        <a:latin typeface="Calibri" panose="020F0502020204030204" pitchFamily="34" charset="0"/>
                      </a:endParaRPr>
                    </a:p>
                  </a:txBody>
                  <a:tcPr marL="6210" marR="6210" marT="6210" marB="0" anchor="b"/>
                </a:tc>
                <a:extLst>
                  <a:ext uri="{0D108BD9-81ED-4DB2-BD59-A6C34878D82A}">
                    <a16:rowId xmlns:a16="http://schemas.microsoft.com/office/drawing/2014/main" val="2135292179"/>
                  </a:ext>
                </a:extLst>
              </a:tr>
              <a:tr h="354726">
                <a:tc>
                  <a:txBody>
                    <a:bodyPr/>
                    <a:lstStyle/>
                    <a:p>
                      <a:pPr algn="l" fontAlgn="b"/>
                      <a:r>
                        <a:rPr lang="en-US" sz="1100" u="none" strike="noStrike">
                          <a:effectLst/>
                        </a:rPr>
                        <a:t>Expense </a:t>
                      </a:r>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r" fontAlgn="b"/>
                      <a:r>
                        <a:rPr lang="en-US" sz="1100" u="none" strike="noStrike">
                          <a:effectLst/>
                        </a:rPr>
                        <a:t>$3,425,933.13</a:t>
                      </a:r>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r" fontAlgn="b"/>
                      <a:r>
                        <a:rPr lang="en-US" sz="1100" u="none" strike="noStrike">
                          <a:effectLst/>
                        </a:rPr>
                        <a:t>$3,566,002.49</a:t>
                      </a:r>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r" fontAlgn="b"/>
                      <a:r>
                        <a:rPr lang="en-US" sz="1100" u="none" strike="noStrike">
                          <a:effectLst/>
                        </a:rPr>
                        <a:t>($140,069.36)</a:t>
                      </a:r>
                      <a:endParaRPr lang="en-US" sz="1100" b="0" i="0" u="none" strike="noStrike">
                        <a:solidFill>
                          <a:srgbClr val="000000"/>
                        </a:solidFill>
                        <a:effectLst/>
                        <a:latin typeface="Calibri" panose="020F0502020204030204" pitchFamily="34" charset="0"/>
                      </a:endParaRPr>
                    </a:p>
                  </a:txBody>
                  <a:tcPr marL="6210" marR="6210" marT="6210" marB="0" anchor="b"/>
                </a:tc>
                <a:extLst>
                  <a:ext uri="{0D108BD9-81ED-4DB2-BD59-A6C34878D82A}">
                    <a16:rowId xmlns:a16="http://schemas.microsoft.com/office/drawing/2014/main" val="3899036795"/>
                  </a:ext>
                </a:extLst>
              </a:tr>
              <a:tr h="354726">
                <a:tc gridSpan="2">
                  <a:txBody>
                    <a:bodyPr/>
                    <a:lstStyle/>
                    <a:p>
                      <a:pPr algn="l" fontAlgn="b"/>
                      <a:r>
                        <a:rPr lang="en-US" sz="1100" u="none" strike="noStrike">
                          <a:effectLst/>
                        </a:rPr>
                        <a:t>Net Income (Loss) </a:t>
                      </a:r>
                      <a:endParaRPr lang="en-US" sz="1100" b="0" i="0" u="none" strike="noStrike">
                        <a:solidFill>
                          <a:srgbClr val="000000"/>
                        </a:solidFill>
                        <a:effectLst/>
                        <a:latin typeface="Calibri" panose="020F0502020204030204" pitchFamily="34" charset="0"/>
                      </a:endParaRPr>
                    </a:p>
                  </a:txBody>
                  <a:tcPr marL="6210" marR="6210" marT="6210"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r" fontAlgn="b"/>
                      <a:r>
                        <a:rPr lang="en-US" sz="1100" u="none" strike="noStrike">
                          <a:effectLst/>
                        </a:rPr>
                        <a:t>($840,825.00)</a:t>
                      </a:r>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r" fontAlgn="b"/>
                      <a:r>
                        <a:rPr lang="en-US" sz="1100" u="none" strike="noStrike">
                          <a:effectLst/>
                        </a:rPr>
                        <a:t>($1,288,745.98)</a:t>
                      </a:r>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r" fontAlgn="b"/>
                      <a:r>
                        <a:rPr lang="en-US" sz="1100" u="none" strike="noStrike">
                          <a:effectLst/>
                        </a:rPr>
                        <a:t>$447,920.98</a:t>
                      </a:r>
                      <a:endParaRPr lang="en-US" sz="1100" b="0" i="0" u="none" strike="noStrike">
                        <a:solidFill>
                          <a:srgbClr val="000000"/>
                        </a:solidFill>
                        <a:effectLst/>
                        <a:latin typeface="Calibri" panose="020F0502020204030204" pitchFamily="34" charset="0"/>
                      </a:endParaRPr>
                    </a:p>
                  </a:txBody>
                  <a:tcPr marL="6210" marR="6210" marT="6210" marB="0" anchor="b"/>
                </a:tc>
                <a:extLst>
                  <a:ext uri="{0D108BD9-81ED-4DB2-BD59-A6C34878D82A}">
                    <a16:rowId xmlns:a16="http://schemas.microsoft.com/office/drawing/2014/main" val="2917430667"/>
                  </a:ext>
                </a:extLst>
              </a:tr>
              <a:tr h="187075">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extLst>
                  <a:ext uri="{0D108BD9-81ED-4DB2-BD59-A6C34878D82A}">
                    <a16:rowId xmlns:a16="http://schemas.microsoft.com/office/drawing/2014/main" val="3427948521"/>
                  </a:ext>
                </a:extLst>
              </a:tr>
              <a:tr h="187075">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gridSpan="3">
                  <a:txBody>
                    <a:bodyPr/>
                    <a:lstStyle/>
                    <a:p>
                      <a:pPr algn="l" fontAlgn="b"/>
                      <a:r>
                        <a:rPr lang="en-US" sz="1100" u="none" strike="noStrike">
                          <a:effectLst/>
                        </a:rPr>
                        <a:t>September Highlights </a:t>
                      </a:r>
                      <a:endParaRPr lang="en-US" sz="1100" b="0" i="0" u="none" strike="noStrike">
                        <a:solidFill>
                          <a:srgbClr val="000000"/>
                        </a:solidFill>
                        <a:effectLst/>
                        <a:latin typeface="Calibri" panose="020F0502020204030204" pitchFamily="34" charset="0"/>
                      </a:endParaRPr>
                    </a:p>
                  </a:txBody>
                  <a:tcPr marL="6210" marR="6210" marT="6210"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extLst>
                  <a:ext uri="{0D108BD9-81ED-4DB2-BD59-A6C34878D82A}">
                    <a16:rowId xmlns:a16="http://schemas.microsoft.com/office/drawing/2014/main" val="1014430681"/>
                  </a:ext>
                </a:extLst>
              </a:tr>
              <a:tr h="187075">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gridSpan="3">
                  <a:txBody>
                    <a:bodyPr/>
                    <a:lstStyle/>
                    <a:p>
                      <a:pPr algn="l" fontAlgn="b"/>
                      <a:r>
                        <a:rPr lang="en-US" sz="1100" u="none" strike="noStrike" dirty="0">
                          <a:effectLst/>
                        </a:rPr>
                        <a:t>Disaster Expense &amp; Recovery </a:t>
                      </a:r>
                      <a:endParaRPr lang="en-US" sz="1100" b="0" i="0" u="none" strike="noStrike" dirty="0">
                        <a:solidFill>
                          <a:srgbClr val="000000"/>
                        </a:solidFill>
                        <a:effectLst/>
                        <a:latin typeface="Calibri" panose="020F0502020204030204" pitchFamily="34" charset="0"/>
                      </a:endParaRPr>
                    </a:p>
                  </a:txBody>
                  <a:tcPr marL="6210" marR="6210" marT="6210" marB="0" anchor="b"/>
                </a:tc>
                <a:tc hMerge="1">
                  <a:txBody>
                    <a:bodyPr/>
                    <a:lstStyle/>
                    <a:p>
                      <a:endParaRPr lang="en-US"/>
                    </a:p>
                  </a:txBody>
                  <a:tcPr/>
                </a:tc>
                <a:tc hMerge="1">
                  <a:txBody>
                    <a:bodyPr/>
                    <a:lstStyle/>
                    <a:p>
                      <a:endParaRPr lang="en-US"/>
                    </a:p>
                  </a:txBody>
                  <a:tcPr/>
                </a:tc>
                <a:tc>
                  <a:txBody>
                    <a:bodyPr/>
                    <a:lstStyle/>
                    <a:p>
                      <a:pPr algn="r" fontAlgn="b"/>
                      <a:r>
                        <a:rPr lang="en-US" sz="1100" u="none" strike="noStrike">
                          <a:effectLst/>
                        </a:rPr>
                        <a:t>$59,299.22 </a:t>
                      </a:r>
                      <a:endParaRPr lang="en-US" sz="1100" b="0" i="0" u="none" strike="noStrike">
                        <a:solidFill>
                          <a:srgbClr val="000000"/>
                        </a:solidFill>
                        <a:effectLst/>
                        <a:latin typeface="Calibri" panose="020F0502020204030204" pitchFamily="34" charset="0"/>
                      </a:endParaRPr>
                    </a:p>
                  </a:txBody>
                  <a:tcPr marL="6210" marR="6210" marT="6210" marB="0" anchor="b"/>
                </a:tc>
                <a:tc gridSpan="2">
                  <a:txBody>
                    <a:bodyPr/>
                    <a:lstStyle/>
                    <a:p>
                      <a:pPr algn="l" fontAlgn="b"/>
                      <a:r>
                        <a:rPr lang="en-US" sz="1100" u="none" strike="noStrike">
                          <a:effectLst/>
                        </a:rPr>
                        <a:t>Tanasi Fire Loss </a:t>
                      </a:r>
                      <a:endParaRPr lang="en-US" sz="1100" b="0" i="0" u="none" strike="noStrike">
                        <a:solidFill>
                          <a:srgbClr val="000000"/>
                        </a:solidFill>
                        <a:effectLst/>
                        <a:latin typeface="Calibri" panose="020F0502020204030204" pitchFamily="34" charset="0"/>
                      </a:endParaRPr>
                    </a:p>
                  </a:txBody>
                  <a:tcPr marL="6210" marR="6210" marT="6210" marB="0" anchor="b"/>
                </a:tc>
                <a:tc hMerge="1">
                  <a:txBody>
                    <a:bodyPr/>
                    <a:lstStyle/>
                    <a:p>
                      <a:endParaRPr lang="en-US"/>
                    </a:p>
                  </a:txBody>
                  <a:tcPr/>
                </a:tc>
                <a:extLst>
                  <a:ext uri="{0D108BD9-81ED-4DB2-BD59-A6C34878D82A}">
                    <a16:rowId xmlns:a16="http://schemas.microsoft.com/office/drawing/2014/main" val="829879548"/>
                  </a:ext>
                </a:extLst>
              </a:tr>
              <a:tr h="187075">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gridSpan="2">
                  <a:txBody>
                    <a:bodyPr/>
                    <a:lstStyle/>
                    <a:p>
                      <a:pPr algn="l" fontAlgn="b"/>
                      <a:r>
                        <a:rPr lang="en-US" sz="1100" u="none" strike="noStrike">
                          <a:effectLst/>
                        </a:rPr>
                        <a:t>Member Revenue </a:t>
                      </a:r>
                      <a:endParaRPr lang="en-US" sz="1100" b="0" i="0" u="none" strike="noStrike">
                        <a:solidFill>
                          <a:srgbClr val="000000"/>
                        </a:solidFill>
                        <a:effectLst/>
                        <a:latin typeface="Calibri" panose="020F0502020204030204" pitchFamily="34" charset="0"/>
                      </a:endParaRPr>
                    </a:p>
                  </a:txBody>
                  <a:tcPr marL="6210" marR="6210" marT="6210"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r" fontAlgn="b"/>
                      <a:r>
                        <a:rPr lang="en-US" sz="1100" u="none" strike="noStrike">
                          <a:effectLst/>
                        </a:rPr>
                        <a:t>$39,160.84</a:t>
                      </a:r>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l" fontAlgn="b"/>
                      <a:r>
                        <a:rPr lang="en-US" sz="1100" u="none" strike="noStrike">
                          <a:effectLst/>
                        </a:rPr>
                        <a:t>Over budget </a:t>
                      </a:r>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extLst>
                  <a:ext uri="{0D108BD9-81ED-4DB2-BD59-A6C34878D82A}">
                    <a16:rowId xmlns:a16="http://schemas.microsoft.com/office/drawing/2014/main" val="2516930705"/>
                  </a:ext>
                </a:extLst>
              </a:tr>
              <a:tr h="187075">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gridSpan="2">
                  <a:txBody>
                    <a:bodyPr/>
                    <a:lstStyle/>
                    <a:p>
                      <a:pPr algn="l" fontAlgn="b"/>
                      <a:r>
                        <a:rPr lang="en-US" sz="1100" u="none" strike="noStrike">
                          <a:effectLst/>
                        </a:rPr>
                        <a:t>Daily Cart Revenue </a:t>
                      </a:r>
                      <a:endParaRPr lang="en-US" sz="1100" b="0" i="0" u="none" strike="noStrike">
                        <a:solidFill>
                          <a:srgbClr val="000000"/>
                        </a:solidFill>
                        <a:effectLst/>
                        <a:latin typeface="Calibri" panose="020F0502020204030204" pitchFamily="34" charset="0"/>
                      </a:endParaRPr>
                    </a:p>
                  </a:txBody>
                  <a:tcPr marL="6210" marR="6210" marT="6210"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r" fontAlgn="b"/>
                      <a:r>
                        <a:rPr lang="en-US" sz="1100" u="none" strike="noStrike">
                          <a:effectLst/>
                        </a:rPr>
                        <a:t>$17,373.33</a:t>
                      </a:r>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l" fontAlgn="b"/>
                      <a:r>
                        <a:rPr lang="en-US" sz="1100" u="none" strike="noStrike">
                          <a:effectLst/>
                        </a:rPr>
                        <a:t>Over budget </a:t>
                      </a:r>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extLst>
                  <a:ext uri="{0D108BD9-81ED-4DB2-BD59-A6C34878D82A}">
                    <a16:rowId xmlns:a16="http://schemas.microsoft.com/office/drawing/2014/main" val="2703355636"/>
                  </a:ext>
                </a:extLst>
              </a:tr>
              <a:tr h="187075">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gridSpan="3">
                  <a:txBody>
                    <a:bodyPr/>
                    <a:lstStyle/>
                    <a:p>
                      <a:pPr algn="l" fontAlgn="b"/>
                      <a:r>
                        <a:rPr lang="en-US" sz="1100" u="none" strike="noStrike">
                          <a:effectLst/>
                        </a:rPr>
                        <a:t>Annual Cart Revenue </a:t>
                      </a:r>
                      <a:endParaRPr lang="en-US" sz="1100" b="0" i="0" u="none" strike="noStrike">
                        <a:solidFill>
                          <a:srgbClr val="000000"/>
                        </a:solidFill>
                        <a:effectLst/>
                        <a:latin typeface="Calibri" panose="020F0502020204030204" pitchFamily="34" charset="0"/>
                      </a:endParaRPr>
                    </a:p>
                  </a:txBody>
                  <a:tcPr marL="6210" marR="6210" marT="6210" marB="0" anchor="b"/>
                </a:tc>
                <a:tc hMerge="1">
                  <a:txBody>
                    <a:bodyPr/>
                    <a:lstStyle/>
                    <a:p>
                      <a:endParaRPr lang="en-US"/>
                    </a:p>
                  </a:txBody>
                  <a:tcPr/>
                </a:tc>
                <a:tc hMerge="1">
                  <a:txBody>
                    <a:bodyPr/>
                    <a:lstStyle/>
                    <a:p>
                      <a:endParaRPr lang="en-US"/>
                    </a:p>
                  </a:txBody>
                  <a:tcPr/>
                </a:tc>
                <a:tc>
                  <a:txBody>
                    <a:bodyPr/>
                    <a:lstStyle/>
                    <a:p>
                      <a:pPr algn="r" fontAlgn="b"/>
                      <a:r>
                        <a:rPr lang="en-US" sz="1100" u="none" strike="noStrike">
                          <a:effectLst/>
                        </a:rPr>
                        <a:t>$19,256.07</a:t>
                      </a:r>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l" fontAlgn="b"/>
                      <a:r>
                        <a:rPr lang="en-US" sz="1100" u="none" strike="noStrike">
                          <a:effectLst/>
                        </a:rPr>
                        <a:t>Over budget </a:t>
                      </a:r>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extLst>
                  <a:ext uri="{0D108BD9-81ED-4DB2-BD59-A6C34878D82A}">
                    <a16:rowId xmlns:a16="http://schemas.microsoft.com/office/drawing/2014/main" val="3311703946"/>
                  </a:ext>
                </a:extLst>
              </a:tr>
              <a:tr h="187075">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gridSpan="2">
                  <a:txBody>
                    <a:bodyPr/>
                    <a:lstStyle/>
                    <a:p>
                      <a:pPr algn="l" fontAlgn="b"/>
                      <a:r>
                        <a:rPr lang="en-US" sz="1100" u="none" strike="noStrike">
                          <a:effectLst/>
                        </a:rPr>
                        <a:t>Merchandise Sales </a:t>
                      </a:r>
                      <a:endParaRPr lang="en-US" sz="1100" b="0" i="0" u="none" strike="noStrike">
                        <a:solidFill>
                          <a:srgbClr val="000000"/>
                        </a:solidFill>
                        <a:effectLst/>
                        <a:latin typeface="Calibri" panose="020F0502020204030204" pitchFamily="34" charset="0"/>
                      </a:endParaRPr>
                    </a:p>
                  </a:txBody>
                  <a:tcPr marL="6210" marR="6210" marT="6210"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r" fontAlgn="b"/>
                      <a:r>
                        <a:rPr lang="en-US" sz="1100" u="none" strike="noStrike">
                          <a:effectLst/>
                        </a:rPr>
                        <a:t>$15,888.74</a:t>
                      </a:r>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l" fontAlgn="b"/>
                      <a:r>
                        <a:rPr lang="en-US" sz="1100" u="none" strike="noStrike">
                          <a:effectLst/>
                        </a:rPr>
                        <a:t>Over budget </a:t>
                      </a:r>
                      <a:endParaRPr lang="en-US" sz="1100" b="0" i="0" u="none" strike="noStrike">
                        <a:solidFill>
                          <a:srgbClr val="000000"/>
                        </a:solidFill>
                        <a:effectLst/>
                        <a:latin typeface="Calibri" panose="020F0502020204030204" pitchFamily="34" charset="0"/>
                      </a:endParaRPr>
                    </a:p>
                  </a:txBody>
                  <a:tcPr marL="6210" marR="6210" marT="621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210" marR="6210" marT="6210" marB="0" anchor="b"/>
                </a:tc>
                <a:extLst>
                  <a:ext uri="{0D108BD9-81ED-4DB2-BD59-A6C34878D82A}">
                    <a16:rowId xmlns:a16="http://schemas.microsoft.com/office/drawing/2014/main" val="1544172648"/>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989A8EF-568F-54A1-F088-69BACA2394B5}"/>
              </a:ext>
            </a:extLst>
          </p:cNvPr>
          <p:cNvGraphicFramePr>
            <a:graphicFrameLocks noGrp="1"/>
          </p:cNvGraphicFramePr>
          <p:nvPr>
            <p:ph idx="1"/>
          </p:nvPr>
        </p:nvGraphicFramePr>
        <p:xfrm>
          <a:off x="1714500" y="876300"/>
          <a:ext cx="5715000" cy="5105400"/>
        </p:xfrm>
        <a:graphic>
          <a:graphicData uri="http://schemas.openxmlformats.org/drawingml/2006/table">
            <a:tbl>
              <a:tblPr>
                <a:tableStyleId>{5C22544A-7EE6-4342-B048-85BDC9FD1C3A}</a:tableStyleId>
              </a:tblPr>
              <a:tblGrid>
                <a:gridCol w="4891216">
                  <a:extLst>
                    <a:ext uri="{9D8B030D-6E8A-4147-A177-3AD203B41FA5}">
                      <a16:colId xmlns:a16="http://schemas.microsoft.com/office/drawing/2014/main" val="4137673185"/>
                    </a:ext>
                  </a:extLst>
                </a:gridCol>
                <a:gridCol w="823784">
                  <a:extLst>
                    <a:ext uri="{9D8B030D-6E8A-4147-A177-3AD203B41FA5}">
                      <a16:colId xmlns:a16="http://schemas.microsoft.com/office/drawing/2014/main" val="4214483161"/>
                    </a:ext>
                  </a:extLst>
                </a:gridCol>
              </a:tblGrid>
              <a:tr h="245208">
                <a:tc>
                  <a:txBody>
                    <a:bodyPr/>
                    <a:lstStyle/>
                    <a:p>
                      <a:pPr algn="l" fontAlgn="b"/>
                      <a:r>
                        <a:rPr lang="en-US" sz="1100" u="none" strike="noStrike">
                          <a:effectLst/>
                        </a:rPr>
                        <a:t>GOLF LRIP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9568777"/>
                  </a:ext>
                </a:extLst>
              </a:tr>
              <a:tr h="245208">
                <a:tc>
                  <a:txBody>
                    <a:bodyPr/>
                    <a:lstStyle/>
                    <a:p>
                      <a:pPr algn="ctr" fontAlgn="b"/>
                      <a:r>
                        <a:rPr lang="en-US" sz="1100" u="none" strike="noStrike">
                          <a:effectLst/>
                        </a:rPr>
                        <a:t>2023 CapEx</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Budget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41228186"/>
                  </a:ext>
                </a:extLst>
              </a:tr>
              <a:tr h="245208">
                <a:tc>
                  <a:txBody>
                    <a:bodyPr/>
                    <a:lstStyle/>
                    <a:p>
                      <a:pPr algn="l" fontAlgn="b"/>
                      <a:r>
                        <a:rPr lang="en-US" sz="1100" u="none" strike="noStrike">
                          <a:effectLst/>
                        </a:rPr>
                        <a:t>Tanasi Driving Range Project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750,000</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61402198"/>
                  </a:ext>
                </a:extLst>
              </a:tr>
              <a:tr h="245208">
                <a:tc>
                  <a:txBody>
                    <a:bodyPr/>
                    <a:lstStyle/>
                    <a:p>
                      <a:pPr algn="l" fontAlgn="b"/>
                      <a:r>
                        <a:rPr lang="en-US" sz="1100" u="none" strike="noStrike">
                          <a:effectLst/>
                        </a:rPr>
                        <a:t>Tanasi Range Ball Picker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15,300</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76709649"/>
                  </a:ext>
                </a:extLst>
              </a:tr>
              <a:tr h="245208">
                <a:tc>
                  <a:txBody>
                    <a:bodyPr/>
                    <a:lstStyle/>
                    <a:p>
                      <a:pPr algn="l" fontAlgn="b"/>
                      <a:r>
                        <a:rPr lang="en-US" sz="1100" u="none" strike="noStrike" dirty="0">
                          <a:effectLst/>
                        </a:rPr>
                        <a:t>Tanasi Range Ball Machine </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10,200</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24446134"/>
                  </a:ext>
                </a:extLst>
              </a:tr>
              <a:tr h="245208">
                <a:tc>
                  <a:txBody>
                    <a:bodyPr/>
                    <a:lstStyle/>
                    <a:p>
                      <a:pPr algn="l" fontAlgn="b"/>
                      <a:r>
                        <a:rPr lang="en-US" sz="1100" u="none" strike="noStrike">
                          <a:effectLst/>
                        </a:rPr>
                        <a:t>Tanasi Range Ball Washer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5,100</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28015505"/>
                  </a:ext>
                </a:extLst>
              </a:tr>
              <a:tr h="245208">
                <a:tc>
                  <a:txBody>
                    <a:bodyPr/>
                    <a:lstStyle/>
                    <a:p>
                      <a:pPr algn="l" fontAlgn="b"/>
                      <a:r>
                        <a:rPr lang="nl-NL" sz="1100" u="none" strike="noStrike">
                          <a:effectLst/>
                        </a:rPr>
                        <a:t>Toqua Riding Greensmowes - 2 (JD2550E) </a:t>
                      </a:r>
                      <a:endParaRPr lang="nl-NL"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122,400</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19874334"/>
                  </a:ext>
                </a:extLst>
              </a:tr>
              <a:tr h="245208">
                <a:tc>
                  <a:txBody>
                    <a:bodyPr/>
                    <a:lstStyle/>
                    <a:p>
                      <a:pPr algn="l" fontAlgn="b"/>
                      <a:r>
                        <a:rPr lang="en-US" sz="1100" u="none" strike="noStrike" dirty="0">
                          <a:effectLst/>
                        </a:rPr>
                        <a:t>Toqua Light Duty Utility Vehicles (Carry-</a:t>
                      </a:r>
                      <a:r>
                        <a:rPr lang="en-US" sz="1100" u="none" strike="noStrike" dirty="0" err="1">
                          <a:effectLst/>
                        </a:rPr>
                        <a:t>alls</a:t>
                      </a: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25,500</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27904335"/>
                  </a:ext>
                </a:extLst>
              </a:tr>
              <a:tr h="245208">
                <a:tc>
                  <a:txBody>
                    <a:bodyPr/>
                    <a:lstStyle/>
                    <a:p>
                      <a:pPr algn="l" fontAlgn="b"/>
                      <a:r>
                        <a:rPr lang="en-US" sz="1100" u="none" strike="noStrike">
                          <a:effectLst/>
                        </a:rPr>
                        <a:t>Toqua Pickup Truck (F-150)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45,900</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65101903"/>
                  </a:ext>
                </a:extLst>
              </a:tr>
              <a:tr h="245208">
                <a:tc>
                  <a:txBody>
                    <a:bodyPr/>
                    <a:lstStyle/>
                    <a:p>
                      <a:pPr algn="l" fontAlgn="b"/>
                      <a:r>
                        <a:rPr lang="en-US" sz="1100" u="none" strike="noStrike">
                          <a:effectLst/>
                        </a:rPr>
                        <a:t>Toqua Greens Fans - 3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33,000</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96730059"/>
                  </a:ext>
                </a:extLst>
              </a:tr>
              <a:tr h="245208">
                <a:tc>
                  <a:txBody>
                    <a:bodyPr/>
                    <a:lstStyle/>
                    <a:p>
                      <a:pPr algn="l" fontAlgn="b"/>
                      <a:r>
                        <a:rPr lang="en-US" sz="1100" u="none" strike="noStrike">
                          <a:effectLst/>
                        </a:rPr>
                        <a:t>Tanasi Turbine Blower (Buffalo)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10,400</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87723083"/>
                  </a:ext>
                </a:extLst>
              </a:tr>
              <a:tr h="245208">
                <a:tc>
                  <a:txBody>
                    <a:bodyPr/>
                    <a:lstStyle/>
                    <a:p>
                      <a:pPr algn="l" fontAlgn="b"/>
                      <a:r>
                        <a:rPr lang="en-US" sz="1100" u="none" strike="noStrike">
                          <a:effectLst/>
                        </a:rPr>
                        <a:t>Tanasi Greens Fan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11,220</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46841485"/>
                  </a:ext>
                </a:extLst>
              </a:tr>
              <a:tr h="245208">
                <a:tc>
                  <a:txBody>
                    <a:bodyPr/>
                    <a:lstStyle/>
                    <a:p>
                      <a:pPr algn="l" fontAlgn="b"/>
                      <a:r>
                        <a:rPr lang="en-US" sz="1100" u="none" strike="noStrike">
                          <a:effectLst/>
                        </a:rPr>
                        <a:t>Kahite Trim Mower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61,200</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3878117"/>
                  </a:ext>
                </a:extLst>
              </a:tr>
              <a:tr h="245208">
                <a:tc>
                  <a:txBody>
                    <a:bodyPr/>
                    <a:lstStyle/>
                    <a:p>
                      <a:pPr algn="l" fontAlgn="b"/>
                      <a:r>
                        <a:rPr lang="en-US" sz="1100" u="none" strike="noStrike">
                          <a:effectLst/>
                        </a:rPr>
                        <a:t>Kahite Small Primary Rough Mower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51,000</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76106344"/>
                  </a:ext>
                </a:extLst>
              </a:tr>
              <a:tr h="245208">
                <a:tc>
                  <a:txBody>
                    <a:bodyPr/>
                    <a:lstStyle/>
                    <a:p>
                      <a:pPr algn="l" fontAlgn="b"/>
                      <a:r>
                        <a:rPr lang="en-US" sz="1100" u="none" strike="noStrike">
                          <a:effectLst/>
                        </a:rPr>
                        <a:t>Kahite Greens Spray Rig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51,000</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35847823"/>
                  </a:ext>
                </a:extLst>
              </a:tr>
              <a:tr h="245208">
                <a:tc>
                  <a:txBody>
                    <a:bodyPr/>
                    <a:lstStyle/>
                    <a:p>
                      <a:pPr algn="l" fontAlgn="b"/>
                      <a:r>
                        <a:rPr lang="en-US" sz="1100" u="none" strike="noStrike">
                          <a:effectLst/>
                        </a:rPr>
                        <a:t>Kahite Nursery Green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50,000</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03306425"/>
                  </a:ext>
                </a:extLst>
              </a:tr>
              <a:tr h="245208">
                <a:tc>
                  <a:txBody>
                    <a:bodyPr/>
                    <a:lstStyle/>
                    <a:p>
                      <a:pPr algn="l" fontAlgn="b"/>
                      <a:r>
                        <a:rPr lang="en-US" sz="1100" u="none" strike="noStrike">
                          <a:effectLst/>
                        </a:rPr>
                        <a:t>Kahite Golf Pro Shop Furnishings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10,000</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73936507"/>
                  </a:ext>
                </a:extLst>
              </a:tr>
              <a:tr h="245208">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16368196"/>
                  </a:ext>
                </a:extLst>
              </a:tr>
              <a:tr h="245208">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04111453"/>
                  </a:ext>
                </a:extLst>
              </a:tr>
              <a:tr h="446448">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dirty="0">
                          <a:effectLst/>
                        </a:rPr>
                        <a:t>1,252,220</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75143319"/>
                  </a:ext>
                </a:extLst>
              </a:tr>
            </a:tbl>
          </a:graphicData>
        </a:graphic>
      </p:graphicFrame>
      <p:sp>
        <p:nvSpPr>
          <p:cNvPr id="3" name="Title 2">
            <a:extLst>
              <a:ext uri="{FF2B5EF4-FFF2-40B4-BE49-F238E27FC236}">
                <a16:creationId xmlns:a16="http://schemas.microsoft.com/office/drawing/2014/main" id="{1F9ED010-566B-E31B-670B-41579F1448CC}"/>
              </a:ext>
            </a:extLst>
          </p:cNvPr>
          <p:cNvSpPr>
            <a:spLocks noGrp="1"/>
          </p:cNvSpPr>
          <p:nvPr>
            <p:ph type="title"/>
          </p:nvPr>
        </p:nvSpPr>
        <p:spPr>
          <a:xfrm>
            <a:off x="-14253" y="0"/>
            <a:ext cx="8229600" cy="1143000"/>
          </a:xfrm>
        </p:spPr>
        <p:txBody>
          <a:bodyPr/>
          <a:lstStyle/>
          <a:p>
            <a:r>
              <a:rPr lang="en-US" dirty="0"/>
              <a:t>2023 Budget – </a:t>
            </a:r>
            <a:r>
              <a:rPr lang="en-US" dirty="0" err="1"/>
              <a:t>CapEx</a:t>
            </a:r>
            <a:r>
              <a:rPr lang="en-US" dirty="0"/>
              <a:t> </a:t>
            </a:r>
          </a:p>
        </p:txBody>
      </p:sp>
    </p:spTree>
    <p:extLst>
      <p:ext uri="{BB962C8B-B14F-4D97-AF65-F5344CB8AC3E}">
        <p14:creationId xmlns:p14="http://schemas.microsoft.com/office/powerpoint/2010/main" val="2656672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9ED010-566B-E31B-670B-41579F1448CC}"/>
              </a:ext>
            </a:extLst>
          </p:cNvPr>
          <p:cNvSpPr>
            <a:spLocks noGrp="1"/>
          </p:cNvSpPr>
          <p:nvPr>
            <p:ph type="title"/>
          </p:nvPr>
        </p:nvSpPr>
        <p:spPr>
          <a:xfrm>
            <a:off x="-14253" y="0"/>
            <a:ext cx="8229600" cy="1143000"/>
          </a:xfrm>
        </p:spPr>
        <p:txBody>
          <a:bodyPr>
            <a:normAutofit fontScale="90000"/>
          </a:bodyPr>
          <a:lstStyle/>
          <a:p>
            <a:r>
              <a:rPr lang="en-US" dirty="0"/>
              <a:t>2023 Budget – Inflation Analysis  </a:t>
            </a:r>
          </a:p>
        </p:txBody>
      </p:sp>
      <p:graphicFrame>
        <p:nvGraphicFramePr>
          <p:cNvPr id="5" name="Content Placeholder 4">
            <a:extLst>
              <a:ext uri="{FF2B5EF4-FFF2-40B4-BE49-F238E27FC236}">
                <a16:creationId xmlns:a16="http://schemas.microsoft.com/office/drawing/2014/main" id="{C4D23623-47F9-DD4B-C462-FEBC0A848ACE}"/>
              </a:ext>
            </a:extLst>
          </p:cNvPr>
          <p:cNvGraphicFramePr>
            <a:graphicFrameLocks noGrp="1"/>
          </p:cNvGraphicFramePr>
          <p:nvPr>
            <p:ph idx="1"/>
            <p:extLst>
              <p:ext uri="{D42A27DB-BD31-4B8C-83A1-F6EECF244321}">
                <p14:modId xmlns:p14="http://schemas.microsoft.com/office/powerpoint/2010/main" val="2621283516"/>
              </p:ext>
            </p:extLst>
          </p:nvPr>
        </p:nvGraphicFramePr>
        <p:xfrm>
          <a:off x="2686050" y="838200"/>
          <a:ext cx="3771899" cy="5534517"/>
        </p:xfrm>
        <a:graphic>
          <a:graphicData uri="http://schemas.openxmlformats.org/drawingml/2006/table">
            <a:tbl>
              <a:tblPr>
                <a:tableStyleId>{5C22544A-7EE6-4342-B048-85BDC9FD1C3A}</a:tableStyleId>
              </a:tblPr>
              <a:tblGrid>
                <a:gridCol w="2561383">
                  <a:extLst>
                    <a:ext uri="{9D8B030D-6E8A-4147-A177-3AD203B41FA5}">
                      <a16:colId xmlns:a16="http://schemas.microsoft.com/office/drawing/2014/main" val="3519490668"/>
                    </a:ext>
                  </a:extLst>
                </a:gridCol>
                <a:gridCol w="1210516">
                  <a:extLst>
                    <a:ext uri="{9D8B030D-6E8A-4147-A177-3AD203B41FA5}">
                      <a16:colId xmlns:a16="http://schemas.microsoft.com/office/drawing/2014/main" val="3066035459"/>
                    </a:ext>
                  </a:extLst>
                </a:gridCol>
              </a:tblGrid>
              <a:tr h="337493">
                <a:tc>
                  <a:txBody>
                    <a:bodyPr/>
                    <a:lstStyle/>
                    <a:p>
                      <a:pPr algn="l" fontAlgn="b"/>
                      <a:r>
                        <a:rPr lang="en-US" sz="900" u="none" strike="noStrike">
                          <a:effectLst/>
                        </a:rPr>
                        <a:t>Budget-Inflation-Rate Analysis </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04097998"/>
                  </a:ext>
                </a:extLst>
              </a:tr>
              <a:tr h="185608">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Inflation %</a:t>
                      </a:r>
                      <a:endParaRPr lang="en-US" sz="9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812678"/>
                  </a:ext>
                </a:extLst>
              </a:tr>
              <a:tr h="185608">
                <a:tc>
                  <a:txBody>
                    <a:bodyPr/>
                    <a:lstStyle/>
                    <a:p>
                      <a:pPr algn="ctr" fontAlgn="b"/>
                      <a:r>
                        <a:rPr lang="en-US" sz="900" u="none" strike="noStrike">
                          <a:effectLst/>
                        </a:rPr>
                        <a:t>Expense </a:t>
                      </a:r>
                      <a:endParaRPr lang="en-US" sz="900" b="1"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50177901"/>
                  </a:ext>
                </a:extLst>
              </a:tr>
              <a:tr h="185608">
                <a:tc>
                  <a:txBody>
                    <a:bodyPr/>
                    <a:lstStyle/>
                    <a:p>
                      <a:pPr algn="l" fontAlgn="b"/>
                      <a:r>
                        <a:rPr lang="en-US" sz="900" u="none" strike="noStrike">
                          <a:effectLst/>
                        </a:rPr>
                        <a:t>Salaries &amp; Wages </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6.5%</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1965465"/>
                  </a:ext>
                </a:extLst>
              </a:tr>
              <a:tr h="185608">
                <a:tc>
                  <a:txBody>
                    <a:bodyPr/>
                    <a:lstStyle/>
                    <a:p>
                      <a:pPr algn="l" fontAlgn="b"/>
                      <a:r>
                        <a:rPr lang="en-US" sz="900" u="none" strike="noStrike">
                          <a:effectLst/>
                        </a:rPr>
                        <a:t>Benefits </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10.0%</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33026637"/>
                  </a:ext>
                </a:extLst>
              </a:tr>
              <a:tr h="185608">
                <a:tc>
                  <a:txBody>
                    <a:bodyPr/>
                    <a:lstStyle/>
                    <a:p>
                      <a:pPr algn="l" fontAlgn="b"/>
                      <a:r>
                        <a:rPr lang="en-US" sz="900" u="none" strike="noStrike">
                          <a:effectLst/>
                        </a:rPr>
                        <a:t>Personnel </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5.9%</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13762783"/>
                  </a:ext>
                </a:extLst>
              </a:tr>
              <a:tr h="185608">
                <a:tc>
                  <a:txBody>
                    <a:bodyPr/>
                    <a:lstStyle/>
                    <a:p>
                      <a:pPr algn="l" fontAlgn="b"/>
                      <a:r>
                        <a:rPr lang="en-US" sz="900" u="none" strike="noStrike">
                          <a:effectLst/>
                        </a:rPr>
                        <a:t>Material &amp; Supply </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5.9%</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29269280"/>
                  </a:ext>
                </a:extLst>
              </a:tr>
              <a:tr h="185608">
                <a:tc>
                  <a:txBody>
                    <a:bodyPr/>
                    <a:lstStyle/>
                    <a:p>
                      <a:pPr algn="l" fontAlgn="b"/>
                      <a:r>
                        <a:rPr lang="en-US" sz="900" u="none" strike="noStrike">
                          <a:effectLst/>
                        </a:rPr>
                        <a:t>Operating Supplies </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9906729"/>
                  </a:ext>
                </a:extLst>
              </a:tr>
              <a:tr h="185608">
                <a:tc>
                  <a:txBody>
                    <a:bodyPr/>
                    <a:lstStyle/>
                    <a:p>
                      <a:pPr algn="r" fontAlgn="b"/>
                      <a:r>
                        <a:rPr lang="en-US" sz="900" u="none" strike="noStrike" dirty="0">
                          <a:effectLst/>
                        </a:rPr>
                        <a:t>Small Tools &amp; Eq </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5.9%</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37514147"/>
                  </a:ext>
                </a:extLst>
              </a:tr>
              <a:tr h="185608">
                <a:tc>
                  <a:txBody>
                    <a:bodyPr/>
                    <a:lstStyle/>
                    <a:p>
                      <a:pPr algn="r" fontAlgn="b"/>
                      <a:r>
                        <a:rPr lang="en-US" sz="900" u="none" strike="noStrike">
                          <a:effectLst/>
                        </a:rPr>
                        <a:t>Horticulture </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20.0%</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59974488"/>
                  </a:ext>
                </a:extLst>
              </a:tr>
              <a:tr h="185608">
                <a:tc>
                  <a:txBody>
                    <a:bodyPr/>
                    <a:lstStyle/>
                    <a:p>
                      <a:pPr algn="r" fontAlgn="b"/>
                      <a:r>
                        <a:rPr lang="en-US" sz="900" u="none" strike="noStrike">
                          <a:effectLst/>
                        </a:rPr>
                        <a:t>Maintenance </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5.9%</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21532920"/>
                  </a:ext>
                </a:extLst>
              </a:tr>
              <a:tr h="185608">
                <a:tc>
                  <a:txBody>
                    <a:bodyPr/>
                    <a:lstStyle/>
                    <a:p>
                      <a:pPr algn="r" fontAlgn="b"/>
                      <a:r>
                        <a:rPr lang="en-US" sz="900" u="none" strike="noStrike">
                          <a:effectLst/>
                        </a:rPr>
                        <a:t>Housekeeping </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5.9%</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74021210"/>
                  </a:ext>
                </a:extLst>
              </a:tr>
              <a:tr h="185608">
                <a:tc>
                  <a:txBody>
                    <a:bodyPr/>
                    <a:lstStyle/>
                    <a:p>
                      <a:pPr algn="r" fontAlgn="b"/>
                      <a:r>
                        <a:rPr lang="en-US" sz="900" u="none" strike="noStrike">
                          <a:effectLst/>
                        </a:rPr>
                        <a:t>Range </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5.9%</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89223985"/>
                  </a:ext>
                </a:extLst>
              </a:tr>
              <a:tr h="185608">
                <a:tc>
                  <a:txBody>
                    <a:bodyPr/>
                    <a:lstStyle/>
                    <a:p>
                      <a:pPr algn="r" fontAlgn="b"/>
                      <a:r>
                        <a:rPr lang="en-US" sz="900" u="none" strike="noStrike">
                          <a:effectLst/>
                        </a:rPr>
                        <a:t>ProShop </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5.9%</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75706497"/>
                  </a:ext>
                </a:extLst>
              </a:tr>
              <a:tr h="185608">
                <a:tc>
                  <a:txBody>
                    <a:bodyPr/>
                    <a:lstStyle/>
                    <a:p>
                      <a:pPr algn="r" fontAlgn="b"/>
                      <a:r>
                        <a:rPr lang="en-US" sz="900" u="none" strike="noStrike" dirty="0">
                          <a:effectLst/>
                        </a:rPr>
                        <a:t>Gasoline</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dirty="0">
                          <a:solidFill>
                            <a:srgbClr val="000000"/>
                          </a:solidFill>
                          <a:effectLst/>
                          <a:latin typeface="Calibri" panose="020F0502020204030204" pitchFamily="34" charset="0"/>
                        </a:rPr>
                        <a:t>$4.50</a:t>
                      </a:r>
                    </a:p>
                  </a:txBody>
                  <a:tcPr marL="0" marR="0" marT="0" marB="0" anchor="b"/>
                </a:tc>
                <a:extLst>
                  <a:ext uri="{0D108BD9-81ED-4DB2-BD59-A6C34878D82A}">
                    <a16:rowId xmlns:a16="http://schemas.microsoft.com/office/drawing/2014/main" val="1452897562"/>
                  </a:ext>
                </a:extLst>
              </a:tr>
              <a:tr h="185608">
                <a:tc>
                  <a:txBody>
                    <a:bodyPr/>
                    <a:lstStyle/>
                    <a:p>
                      <a:pPr algn="r" fontAlgn="b"/>
                      <a:r>
                        <a:rPr lang="en-US" sz="900" u="none" strike="noStrike" dirty="0">
                          <a:effectLst/>
                        </a:rPr>
                        <a:t>Diesel</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dirty="0">
                          <a:solidFill>
                            <a:srgbClr val="000000"/>
                          </a:solidFill>
                          <a:effectLst/>
                          <a:latin typeface="Calibri" panose="020F0502020204030204" pitchFamily="34" charset="0"/>
                        </a:rPr>
                        <a:t>$4.60</a:t>
                      </a:r>
                    </a:p>
                  </a:txBody>
                  <a:tcPr marL="0" marR="0" marT="0" marB="0" anchor="b"/>
                </a:tc>
                <a:extLst>
                  <a:ext uri="{0D108BD9-81ED-4DB2-BD59-A6C34878D82A}">
                    <a16:rowId xmlns:a16="http://schemas.microsoft.com/office/drawing/2014/main" val="1056625130"/>
                  </a:ext>
                </a:extLst>
              </a:tr>
              <a:tr h="185608">
                <a:tc>
                  <a:txBody>
                    <a:bodyPr/>
                    <a:lstStyle/>
                    <a:p>
                      <a:pPr algn="l" fontAlgn="b"/>
                      <a:r>
                        <a:rPr lang="en-US" sz="900" u="none" strike="noStrike">
                          <a:effectLst/>
                        </a:rPr>
                        <a:t>Maintenance Expense </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5.9%</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75079075"/>
                  </a:ext>
                </a:extLst>
              </a:tr>
              <a:tr h="185608">
                <a:tc>
                  <a:txBody>
                    <a:bodyPr/>
                    <a:lstStyle/>
                    <a:p>
                      <a:pPr algn="l" fontAlgn="b"/>
                      <a:r>
                        <a:rPr lang="en-US" sz="900" u="none" strike="noStrike">
                          <a:effectLst/>
                        </a:rPr>
                        <a:t>Services </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5.9%</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69613943"/>
                  </a:ext>
                </a:extLst>
              </a:tr>
              <a:tr h="185608">
                <a:tc>
                  <a:txBody>
                    <a:bodyPr/>
                    <a:lstStyle/>
                    <a:p>
                      <a:pPr algn="l" fontAlgn="b"/>
                      <a:r>
                        <a:rPr lang="en-US" sz="900" u="none" strike="noStrike">
                          <a:effectLst/>
                        </a:rPr>
                        <a:t>Utility </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15.0%</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36416371"/>
                  </a:ext>
                </a:extLst>
              </a:tr>
              <a:tr h="185608">
                <a:tc>
                  <a:txBody>
                    <a:bodyPr/>
                    <a:lstStyle/>
                    <a:p>
                      <a:pPr algn="l" fontAlgn="b"/>
                      <a:r>
                        <a:rPr lang="en-US" sz="900" u="none" strike="noStrike">
                          <a:effectLst/>
                        </a:rPr>
                        <a:t>Taxes, License &amp; Insurance </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5.9%</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58764810"/>
                  </a:ext>
                </a:extLst>
              </a:tr>
              <a:tr h="185608">
                <a:tc>
                  <a:txBody>
                    <a:bodyPr/>
                    <a:lstStyle/>
                    <a:p>
                      <a:pPr algn="l" fontAlgn="b"/>
                      <a:r>
                        <a:rPr lang="en-US" sz="900" u="none" strike="noStrike">
                          <a:effectLst/>
                        </a:rPr>
                        <a:t>Banking </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5.9%</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56626830"/>
                  </a:ext>
                </a:extLst>
              </a:tr>
              <a:tr h="185608">
                <a:tc>
                  <a:txBody>
                    <a:bodyPr/>
                    <a:lstStyle/>
                    <a:p>
                      <a:pPr algn="l" fontAlgn="b"/>
                      <a:r>
                        <a:rPr lang="en-US" sz="900" u="none" strike="noStrike">
                          <a:effectLst/>
                        </a:rPr>
                        <a:t>Rental </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5.9%</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51800022"/>
                  </a:ext>
                </a:extLst>
              </a:tr>
              <a:tr h="185608">
                <a:tc>
                  <a:txBody>
                    <a:bodyPr/>
                    <a:lstStyle/>
                    <a:p>
                      <a:pPr algn="l" fontAlgn="b"/>
                      <a:r>
                        <a:rPr lang="en-US" sz="900" u="none" strike="noStrike">
                          <a:effectLst/>
                        </a:rPr>
                        <a:t>General </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5.9%</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5976752"/>
                  </a:ext>
                </a:extLst>
              </a:tr>
              <a:tr h="185608">
                <a:tc>
                  <a:txBody>
                    <a:bodyPr/>
                    <a:lstStyle/>
                    <a:p>
                      <a:pPr algn="l" fontAlgn="b"/>
                      <a:r>
                        <a:rPr lang="en-US" sz="900" u="none" strike="noStrike">
                          <a:effectLst/>
                        </a:rPr>
                        <a:t>Depreciation </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5.9%</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32814395"/>
                  </a:ext>
                </a:extLst>
              </a:tr>
              <a:tr h="185608">
                <a:tc>
                  <a:txBody>
                    <a:bodyPr/>
                    <a:lstStyle/>
                    <a:p>
                      <a:pPr algn="l" fontAlgn="b"/>
                      <a:r>
                        <a:rPr lang="en-US" sz="900" u="none" strike="noStrike">
                          <a:effectLst/>
                        </a:rPr>
                        <a:t>Costs of Merchandise </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5.9%</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71616081"/>
                  </a:ext>
                </a:extLst>
              </a:tr>
              <a:tr h="185608">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11.9%</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3356976"/>
                  </a:ext>
                </a:extLst>
              </a:tr>
              <a:tr h="185608">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39767326"/>
                  </a:ext>
                </a:extLst>
              </a:tr>
              <a:tr h="185608">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8.9%</a:t>
                      </a:r>
                      <a:endParaRPr lang="en-US" sz="9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51893802"/>
                  </a:ext>
                </a:extLst>
              </a:tr>
              <a:tr h="185608">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448440</a:t>
                      </a:r>
                      <a:endParaRPr lang="en-US" sz="9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93983882"/>
                  </a:ext>
                </a:extLst>
              </a:tr>
            </a:tbl>
          </a:graphicData>
        </a:graphic>
      </p:graphicFrame>
    </p:spTree>
    <p:extLst>
      <p:ext uri="{BB962C8B-B14F-4D97-AF65-F5344CB8AC3E}">
        <p14:creationId xmlns:p14="http://schemas.microsoft.com/office/powerpoint/2010/main" val="1770107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9ED010-566B-E31B-670B-41579F1448CC}"/>
              </a:ext>
            </a:extLst>
          </p:cNvPr>
          <p:cNvSpPr>
            <a:spLocks noGrp="1"/>
          </p:cNvSpPr>
          <p:nvPr>
            <p:ph type="title"/>
          </p:nvPr>
        </p:nvSpPr>
        <p:spPr>
          <a:xfrm>
            <a:off x="-14253" y="0"/>
            <a:ext cx="8229600" cy="1143000"/>
          </a:xfrm>
        </p:spPr>
        <p:txBody>
          <a:bodyPr>
            <a:normAutofit fontScale="90000"/>
          </a:bodyPr>
          <a:lstStyle/>
          <a:p>
            <a:r>
              <a:rPr lang="en-US" dirty="0"/>
              <a:t>2023 Budget – Rounds Forecasting </a:t>
            </a:r>
          </a:p>
        </p:txBody>
      </p:sp>
      <p:sp>
        <p:nvSpPr>
          <p:cNvPr id="5" name="Content Placeholder 4">
            <a:extLst>
              <a:ext uri="{FF2B5EF4-FFF2-40B4-BE49-F238E27FC236}">
                <a16:creationId xmlns:a16="http://schemas.microsoft.com/office/drawing/2014/main" id="{91C4281B-E194-F3F1-BDD0-F30394ACAF9C}"/>
              </a:ext>
            </a:extLst>
          </p:cNvPr>
          <p:cNvSpPr>
            <a:spLocks noGrp="1"/>
          </p:cNvSpPr>
          <p:nvPr>
            <p:ph idx="1"/>
          </p:nvPr>
        </p:nvSpPr>
        <p:spPr>
          <a:xfrm>
            <a:off x="457200" y="914400"/>
            <a:ext cx="8229600" cy="4525963"/>
          </a:xfrm>
        </p:spPr>
        <p:txBody>
          <a:bodyPr/>
          <a:lstStyle/>
          <a:p>
            <a:r>
              <a:rPr lang="en-US" dirty="0"/>
              <a:t>2022 Rounds Forecast (YTD + Budgeted) </a:t>
            </a:r>
          </a:p>
          <a:p>
            <a:pPr lvl="1"/>
            <a:r>
              <a:rPr lang="en-US" dirty="0"/>
              <a:t>Total Member Rounds – 85,221</a:t>
            </a:r>
          </a:p>
          <a:p>
            <a:pPr lvl="1"/>
            <a:r>
              <a:rPr lang="en-US" dirty="0"/>
              <a:t>Total Guest Rounds – 15,211</a:t>
            </a:r>
          </a:p>
          <a:p>
            <a:pPr lvl="1"/>
            <a:r>
              <a:rPr lang="en-US" dirty="0"/>
              <a:t>Total Rounds – 100,432 </a:t>
            </a:r>
          </a:p>
          <a:p>
            <a:pPr marL="393192" lvl="1" indent="0">
              <a:buNone/>
            </a:pPr>
            <a:endParaRPr lang="en-US" dirty="0"/>
          </a:p>
          <a:p>
            <a:pPr lvl="1"/>
            <a:endParaRPr lang="en-US" dirty="0"/>
          </a:p>
          <a:p>
            <a:pPr lvl="1"/>
            <a:endParaRPr lang="en-US" dirty="0"/>
          </a:p>
        </p:txBody>
      </p:sp>
      <p:graphicFrame>
        <p:nvGraphicFramePr>
          <p:cNvPr id="6" name="Table 5">
            <a:extLst>
              <a:ext uri="{FF2B5EF4-FFF2-40B4-BE49-F238E27FC236}">
                <a16:creationId xmlns:a16="http://schemas.microsoft.com/office/drawing/2014/main" id="{FA744A73-394B-D3C6-1A9C-5F091ED5C497}"/>
              </a:ext>
            </a:extLst>
          </p:cNvPr>
          <p:cNvGraphicFramePr>
            <a:graphicFrameLocks noGrp="1"/>
          </p:cNvGraphicFramePr>
          <p:nvPr>
            <p:extLst>
              <p:ext uri="{D42A27DB-BD31-4B8C-83A1-F6EECF244321}">
                <p14:modId xmlns:p14="http://schemas.microsoft.com/office/powerpoint/2010/main" val="3899955429"/>
              </p:ext>
            </p:extLst>
          </p:nvPr>
        </p:nvGraphicFramePr>
        <p:xfrm>
          <a:off x="457197" y="2736660"/>
          <a:ext cx="8229605" cy="4121340"/>
        </p:xfrm>
        <a:graphic>
          <a:graphicData uri="http://schemas.openxmlformats.org/drawingml/2006/table">
            <a:tbl>
              <a:tblPr>
                <a:tableStyleId>{5C22544A-7EE6-4342-B048-85BDC9FD1C3A}</a:tableStyleId>
              </a:tblPr>
              <a:tblGrid>
                <a:gridCol w="1283426">
                  <a:extLst>
                    <a:ext uri="{9D8B030D-6E8A-4147-A177-3AD203B41FA5}">
                      <a16:colId xmlns:a16="http://schemas.microsoft.com/office/drawing/2014/main" val="2102295935"/>
                    </a:ext>
                  </a:extLst>
                </a:gridCol>
                <a:gridCol w="666206">
                  <a:extLst>
                    <a:ext uri="{9D8B030D-6E8A-4147-A177-3AD203B41FA5}">
                      <a16:colId xmlns:a16="http://schemas.microsoft.com/office/drawing/2014/main" val="2074005476"/>
                    </a:ext>
                  </a:extLst>
                </a:gridCol>
                <a:gridCol w="519249">
                  <a:extLst>
                    <a:ext uri="{9D8B030D-6E8A-4147-A177-3AD203B41FA5}">
                      <a16:colId xmlns:a16="http://schemas.microsoft.com/office/drawing/2014/main" val="1120334740"/>
                    </a:ext>
                  </a:extLst>
                </a:gridCol>
                <a:gridCol w="519249">
                  <a:extLst>
                    <a:ext uri="{9D8B030D-6E8A-4147-A177-3AD203B41FA5}">
                      <a16:colId xmlns:a16="http://schemas.microsoft.com/office/drawing/2014/main" val="4165353989"/>
                    </a:ext>
                  </a:extLst>
                </a:gridCol>
                <a:gridCol w="519249">
                  <a:extLst>
                    <a:ext uri="{9D8B030D-6E8A-4147-A177-3AD203B41FA5}">
                      <a16:colId xmlns:a16="http://schemas.microsoft.com/office/drawing/2014/main" val="636156926"/>
                    </a:ext>
                  </a:extLst>
                </a:gridCol>
                <a:gridCol w="519249">
                  <a:extLst>
                    <a:ext uri="{9D8B030D-6E8A-4147-A177-3AD203B41FA5}">
                      <a16:colId xmlns:a16="http://schemas.microsoft.com/office/drawing/2014/main" val="2834652812"/>
                    </a:ext>
                  </a:extLst>
                </a:gridCol>
                <a:gridCol w="519249">
                  <a:extLst>
                    <a:ext uri="{9D8B030D-6E8A-4147-A177-3AD203B41FA5}">
                      <a16:colId xmlns:a16="http://schemas.microsoft.com/office/drawing/2014/main" val="572606746"/>
                    </a:ext>
                  </a:extLst>
                </a:gridCol>
                <a:gridCol w="519249">
                  <a:extLst>
                    <a:ext uri="{9D8B030D-6E8A-4147-A177-3AD203B41FA5}">
                      <a16:colId xmlns:a16="http://schemas.microsoft.com/office/drawing/2014/main" val="27022964"/>
                    </a:ext>
                  </a:extLst>
                </a:gridCol>
                <a:gridCol w="519249">
                  <a:extLst>
                    <a:ext uri="{9D8B030D-6E8A-4147-A177-3AD203B41FA5}">
                      <a16:colId xmlns:a16="http://schemas.microsoft.com/office/drawing/2014/main" val="1135592153"/>
                    </a:ext>
                  </a:extLst>
                </a:gridCol>
                <a:gridCol w="519249">
                  <a:extLst>
                    <a:ext uri="{9D8B030D-6E8A-4147-A177-3AD203B41FA5}">
                      <a16:colId xmlns:a16="http://schemas.microsoft.com/office/drawing/2014/main" val="1218825518"/>
                    </a:ext>
                  </a:extLst>
                </a:gridCol>
                <a:gridCol w="519249">
                  <a:extLst>
                    <a:ext uri="{9D8B030D-6E8A-4147-A177-3AD203B41FA5}">
                      <a16:colId xmlns:a16="http://schemas.microsoft.com/office/drawing/2014/main" val="534165095"/>
                    </a:ext>
                  </a:extLst>
                </a:gridCol>
                <a:gridCol w="519249">
                  <a:extLst>
                    <a:ext uri="{9D8B030D-6E8A-4147-A177-3AD203B41FA5}">
                      <a16:colId xmlns:a16="http://schemas.microsoft.com/office/drawing/2014/main" val="3097324475"/>
                    </a:ext>
                  </a:extLst>
                </a:gridCol>
                <a:gridCol w="519249">
                  <a:extLst>
                    <a:ext uri="{9D8B030D-6E8A-4147-A177-3AD203B41FA5}">
                      <a16:colId xmlns:a16="http://schemas.microsoft.com/office/drawing/2014/main" val="759788704"/>
                    </a:ext>
                  </a:extLst>
                </a:gridCol>
                <a:gridCol w="568234">
                  <a:extLst>
                    <a:ext uri="{9D8B030D-6E8A-4147-A177-3AD203B41FA5}">
                      <a16:colId xmlns:a16="http://schemas.microsoft.com/office/drawing/2014/main" val="2490914246"/>
                    </a:ext>
                  </a:extLst>
                </a:gridCol>
              </a:tblGrid>
              <a:tr h="142059">
                <a:tc>
                  <a:txBody>
                    <a:bodyPr/>
                    <a:lstStyle/>
                    <a:p>
                      <a:pPr algn="l" fontAlgn="b"/>
                      <a:r>
                        <a:rPr lang="en-US" sz="800" u="none" strike="noStrike">
                          <a:effectLst/>
                        </a:rPr>
                        <a:t>Member Rounds</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ctr" fontAlgn="ctr"/>
                      <a:r>
                        <a:rPr lang="en-US" sz="800" u="none" strike="noStrike">
                          <a:effectLst/>
                        </a:rPr>
                        <a:t>Jan-22</a:t>
                      </a:r>
                      <a:endParaRPr lang="en-US" sz="800" b="0" i="0" u="none" strike="noStrike">
                        <a:solidFill>
                          <a:srgbClr val="000000"/>
                        </a:solidFill>
                        <a:effectLst/>
                        <a:latin typeface="Calibri" panose="020F0502020204030204" pitchFamily="34" charset="0"/>
                      </a:endParaRPr>
                    </a:p>
                  </a:txBody>
                  <a:tcPr marL="4899" marR="4899" marT="4899" marB="0" anchor="ctr"/>
                </a:tc>
                <a:tc>
                  <a:txBody>
                    <a:bodyPr/>
                    <a:lstStyle/>
                    <a:p>
                      <a:pPr algn="ctr" fontAlgn="ctr"/>
                      <a:r>
                        <a:rPr lang="en-US" sz="800" u="none" strike="noStrike">
                          <a:effectLst/>
                        </a:rPr>
                        <a:t>Feb-22</a:t>
                      </a:r>
                      <a:endParaRPr lang="en-US" sz="800" b="0" i="0" u="none" strike="noStrike">
                        <a:solidFill>
                          <a:srgbClr val="000000"/>
                        </a:solidFill>
                        <a:effectLst/>
                        <a:latin typeface="Calibri" panose="020F0502020204030204" pitchFamily="34" charset="0"/>
                      </a:endParaRPr>
                    </a:p>
                  </a:txBody>
                  <a:tcPr marL="4899" marR="4899" marT="4899" marB="0" anchor="ctr"/>
                </a:tc>
                <a:tc>
                  <a:txBody>
                    <a:bodyPr/>
                    <a:lstStyle/>
                    <a:p>
                      <a:pPr algn="ctr" fontAlgn="ctr"/>
                      <a:r>
                        <a:rPr lang="en-US" sz="800" u="none" strike="noStrike">
                          <a:effectLst/>
                        </a:rPr>
                        <a:t>Mar-22</a:t>
                      </a:r>
                      <a:endParaRPr lang="en-US" sz="800" b="0" i="0" u="none" strike="noStrike">
                        <a:solidFill>
                          <a:srgbClr val="000000"/>
                        </a:solidFill>
                        <a:effectLst/>
                        <a:latin typeface="Calibri" panose="020F0502020204030204" pitchFamily="34" charset="0"/>
                      </a:endParaRPr>
                    </a:p>
                  </a:txBody>
                  <a:tcPr marL="4899" marR="4899" marT="4899" marB="0" anchor="ctr"/>
                </a:tc>
                <a:tc>
                  <a:txBody>
                    <a:bodyPr/>
                    <a:lstStyle/>
                    <a:p>
                      <a:pPr algn="ctr" fontAlgn="ctr"/>
                      <a:r>
                        <a:rPr lang="en-US" sz="800" u="none" strike="noStrike">
                          <a:effectLst/>
                        </a:rPr>
                        <a:t>Apr-22</a:t>
                      </a:r>
                      <a:endParaRPr lang="en-US" sz="800" b="0" i="0" u="none" strike="noStrike">
                        <a:solidFill>
                          <a:srgbClr val="000000"/>
                        </a:solidFill>
                        <a:effectLst/>
                        <a:latin typeface="Calibri" panose="020F0502020204030204" pitchFamily="34" charset="0"/>
                      </a:endParaRPr>
                    </a:p>
                  </a:txBody>
                  <a:tcPr marL="4899" marR="4899" marT="4899" marB="0" anchor="ctr"/>
                </a:tc>
                <a:tc>
                  <a:txBody>
                    <a:bodyPr/>
                    <a:lstStyle/>
                    <a:p>
                      <a:pPr algn="ctr" fontAlgn="ctr"/>
                      <a:r>
                        <a:rPr lang="en-US" sz="800" u="none" strike="noStrike">
                          <a:effectLst/>
                        </a:rPr>
                        <a:t>May-22</a:t>
                      </a:r>
                      <a:endParaRPr lang="en-US" sz="800" b="0" i="0" u="none" strike="noStrike">
                        <a:solidFill>
                          <a:srgbClr val="000000"/>
                        </a:solidFill>
                        <a:effectLst/>
                        <a:latin typeface="Calibri" panose="020F0502020204030204" pitchFamily="34" charset="0"/>
                      </a:endParaRPr>
                    </a:p>
                  </a:txBody>
                  <a:tcPr marL="4899" marR="4899" marT="4899" marB="0" anchor="ctr"/>
                </a:tc>
                <a:tc>
                  <a:txBody>
                    <a:bodyPr/>
                    <a:lstStyle/>
                    <a:p>
                      <a:pPr algn="ctr" fontAlgn="ctr"/>
                      <a:r>
                        <a:rPr lang="en-US" sz="800" u="none" strike="noStrike">
                          <a:effectLst/>
                        </a:rPr>
                        <a:t>Jun-22</a:t>
                      </a:r>
                      <a:endParaRPr lang="en-US" sz="800" b="0" i="0" u="none" strike="noStrike">
                        <a:solidFill>
                          <a:srgbClr val="000000"/>
                        </a:solidFill>
                        <a:effectLst/>
                        <a:latin typeface="Calibri" panose="020F0502020204030204" pitchFamily="34" charset="0"/>
                      </a:endParaRPr>
                    </a:p>
                  </a:txBody>
                  <a:tcPr marL="4899" marR="4899" marT="4899" marB="0" anchor="ctr"/>
                </a:tc>
                <a:tc>
                  <a:txBody>
                    <a:bodyPr/>
                    <a:lstStyle/>
                    <a:p>
                      <a:pPr algn="ctr" fontAlgn="ctr"/>
                      <a:r>
                        <a:rPr lang="en-US" sz="800" u="none" strike="noStrike">
                          <a:effectLst/>
                        </a:rPr>
                        <a:t>Jul-22</a:t>
                      </a:r>
                      <a:endParaRPr lang="en-US" sz="800" b="0" i="0" u="none" strike="noStrike">
                        <a:solidFill>
                          <a:srgbClr val="000000"/>
                        </a:solidFill>
                        <a:effectLst/>
                        <a:latin typeface="Calibri" panose="020F0502020204030204" pitchFamily="34" charset="0"/>
                      </a:endParaRPr>
                    </a:p>
                  </a:txBody>
                  <a:tcPr marL="4899" marR="4899" marT="4899" marB="0" anchor="ctr"/>
                </a:tc>
                <a:tc>
                  <a:txBody>
                    <a:bodyPr/>
                    <a:lstStyle/>
                    <a:p>
                      <a:pPr algn="ctr" fontAlgn="ctr"/>
                      <a:r>
                        <a:rPr lang="en-US" sz="800" u="none" strike="noStrike">
                          <a:effectLst/>
                        </a:rPr>
                        <a:t>Aug-22</a:t>
                      </a:r>
                      <a:endParaRPr lang="en-US" sz="800" b="0" i="0" u="none" strike="noStrike">
                        <a:solidFill>
                          <a:srgbClr val="000000"/>
                        </a:solidFill>
                        <a:effectLst/>
                        <a:latin typeface="Calibri" panose="020F0502020204030204" pitchFamily="34" charset="0"/>
                      </a:endParaRPr>
                    </a:p>
                  </a:txBody>
                  <a:tcPr marL="4899" marR="4899" marT="4899" marB="0" anchor="ctr"/>
                </a:tc>
                <a:tc>
                  <a:txBody>
                    <a:bodyPr/>
                    <a:lstStyle/>
                    <a:p>
                      <a:pPr algn="ctr" fontAlgn="ctr"/>
                      <a:r>
                        <a:rPr lang="en-US" sz="800" u="none" strike="noStrike">
                          <a:effectLst/>
                        </a:rPr>
                        <a:t>Sep-22</a:t>
                      </a:r>
                      <a:endParaRPr lang="en-US" sz="800" b="0" i="0" u="none" strike="noStrike">
                        <a:solidFill>
                          <a:srgbClr val="000000"/>
                        </a:solidFill>
                        <a:effectLst/>
                        <a:latin typeface="Calibri" panose="020F0502020204030204" pitchFamily="34" charset="0"/>
                      </a:endParaRPr>
                    </a:p>
                  </a:txBody>
                  <a:tcPr marL="4899" marR="4899" marT="4899" marB="0" anchor="ctr"/>
                </a:tc>
                <a:tc>
                  <a:txBody>
                    <a:bodyPr/>
                    <a:lstStyle/>
                    <a:p>
                      <a:pPr algn="ctr" fontAlgn="ctr"/>
                      <a:r>
                        <a:rPr lang="en-US" sz="800" u="none" strike="noStrike">
                          <a:effectLst/>
                        </a:rPr>
                        <a:t>Oct-22</a:t>
                      </a:r>
                      <a:endParaRPr lang="en-US" sz="800" b="0" i="0" u="none" strike="noStrike">
                        <a:solidFill>
                          <a:srgbClr val="000000"/>
                        </a:solidFill>
                        <a:effectLst/>
                        <a:latin typeface="Calibri" panose="020F0502020204030204" pitchFamily="34" charset="0"/>
                      </a:endParaRPr>
                    </a:p>
                  </a:txBody>
                  <a:tcPr marL="4899" marR="4899" marT="4899" marB="0" anchor="ctr"/>
                </a:tc>
                <a:tc>
                  <a:txBody>
                    <a:bodyPr/>
                    <a:lstStyle/>
                    <a:p>
                      <a:pPr algn="ctr" fontAlgn="ctr"/>
                      <a:r>
                        <a:rPr lang="en-US" sz="800" u="none" strike="noStrike">
                          <a:effectLst/>
                        </a:rPr>
                        <a:t>Nov-22</a:t>
                      </a:r>
                      <a:endParaRPr lang="en-US" sz="800" b="0" i="0" u="none" strike="noStrike">
                        <a:solidFill>
                          <a:srgbClr val="000000"/>
                        </a:solidFill>
                        <a:effectLst/>
                        <a:latin typeface="Calibri" panose="020F0502020204030204" pitchFamily="34" charset="0"/>
                      </a:endParaRPr>
                    </a:p>
                  </a:txBody>
                  <a:tcPr marL="4899" marR="4899" marT="4899" marB="0" anchor="ctr"/>
                </a:tc>
                <a:tc>
                  <a:txBody>
                    <a:bodyPr/>
                    <a:lstStyle/>
                    <a:p>
                      <a:pPr algn="ctr" fontAlgn="ctr"/>
                      <a:r>
                        <a:rPr lang="en-US" sz="800" u="none" strike="noStrike">
                          <a:effectLst/>
                        </a:rPr>
                        <a:t>Dec-22</a:t>
                      </a:r>
                      <a:endParaRPr lang="en-US" sz="800" b="0" i="0" u="none" strike="noStrike">
                        <a:solidFill>
                          <a:srgbClr val="000000"/>
                        </a:solidFill>
                        <a:effectLst/>
                        <a:latin typeface="Calibri" panose="020F0502020204030204" pitchFamily="34" charset="0"/>
                      </a:endParaRPr>
                    </a:p>
                  </a:txBody>
                  <a:tcPr marL="4899" marR="4899" marT="4899" marB="0" anchor="ctr"/>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extLst>
                  <a:ext uri="{0D108BD9-81ED-4DB2-BD59-A6C34878D82A}">
                    <a16:rowId xmlns:a16="http://schemas.microsoft.com/office/drawing/2014/main" val="3700780333"/>
                  </a:ext>
                </a:extLst>
              </a:tr>
              <a:tr h="142059">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ctr" fontAlgn="b"/>
                      <a:r>
                        <a:rPr lang="en-US" sz="800" u="none" strike="noStrike">
                          <a:effectLst/>
                        </a:rPr>
                        <a:t>22A</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ctr" fontAlgn="b"/>
                      <a:r>
                        <a:rPr lang="en-US" sz="800" u="none" strike="noStrike">
                          <a:effectLst/>
                        </a:rPr>
                        <a:t>22A</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ctr" fontAlgn="b"/>
                      <a:r>
                        <a:rPr lang="en-US" sz="800" u="none" strike="noStrike">
                          <a:effectLst/>
                        </a:rPr>
                        <a:t>22A</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ctr" fontAlgn="b"/>
                      <a:r>
                        <a:rPr lang="en-US" sz="800" u="none" strike="noStrike">
                          <a:effectLst/>
                        </a:rPr>
                        <a:t>22A</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ctr" fontAlgn="b"/>
                      <a:r>
                        <a:rPr lang="en-US" sz="800" u="none" strike="noStrike">
                          <a:effectLst/>
                        </a:rPr>
                        <a:t>22A</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ctr" fontAlgn="b"/>
                      <a:r>
                        <a:rPr lang="en-US" sz="800" u="none" strike="noStrike">
                          <a:effectLst/>
                        </a:rPr>
                        <a:t>22A</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ctr" fontAlgn="b"/>
                      <a:r>
                        <a:rPr lang="en-US" sz="800" u="none" strike="noStrike">
                          <a:effectLst/>
                        </a:rPr>
                        <a:t>22A</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ctr" fontAlgn="b"/>
                      <a:r>
                        <a:rPr lang="en-US" sz="800" u="none" strike="noStrike">
                          <a:effectLst/>
                        </a:rPr>
                        <a:t>22A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ctr" fontAlgn="b"/>
                      <a:r>
                        <a:rPr lang="en-US" sz="800" u="none" strike="noStrike">
                          <a:effectLst/>
                        </a:rPr>
                        <a:t>22A</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ctr" fontAlgn="b"/>
                      <a:r>
                        <a:rPr lang="en-US" sz="800" u="none" strike="noStrike">
                          <a:effectLst/>
                        </a:rPr>
                        <a:t>22B</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ctr" fontAlgn="b"/>
                      <a:r>
                        <a:rPr lang="en-US" sz="800" u="none" strike="noStrike">
                          <a:effectLst/>
                        </a:rPr>
                        <a:t>22B</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ctr" fontAlgn="b"/>
                      <a:r>
                        <a:rPr lang="en-US" sz="800" u="none" strike="noStrike">
                          <a:effectLst/>
                        </a:rPr>
                        <a:t>22B</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extLst>
                  <a:ext uri="{0D108BD9-81ED-4DB2-BD59-A6C34878D82A}">
                    <a16:rowId xmlns:a16="http://schemas.microsoft.com/office/drawing/2014/main" val="2294945474"/>
                  </a:ext>
                </a:extLst>
              </a:tr>
              <a:tr h="142059">
                <a:tc>
                  <a:txBody>
                    <a:bodyPr/>
                    <a:lstStyle/>
                    <a:p>
                      <a:pPr algn="l" fontAlgn="b"/>
                      <a:r>
                        <a:rPr lang="en-US" sz="800" u="none" strike="noStrike">
                          <a:effectLst/>
                        </a:rPr>
                        <a:t>Toqua</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919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1,671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2,632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3,234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3,441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3,163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3,477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3,927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3,483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2,660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2,176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1,129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31,912 </a:t>
                      </a:r>
                      <a:endParaRPr lang="en-US" sz="800" b="0" i="0" u="none" strike="noStrike">
                        <a:solidFill>
                          <a:srgbClr val="000000"/>
                        </a:solidFill>
                        <a:effectLst/>
                        <a:latin typeface="Calibri" panose="020F0502020204030204" pitchFamily="34" charset="0"/>
                      </a:endParaRPr>
                    </a:p>
                  </a:txBody>
                  <a:tcPr marL="4899" marR="4899" marT="4899" marB="0" anchor="b"/>
                </a:tc>
                <a:extLst>
                  <a:ext uri="{0D108BD9-81ED-4DB2-BD59-A6C34878D82A}">
                    <a16:rowId xmlns:a16="http://schemas.microsoft.com/office/drawing/2014/main" val="1392143960"/>
                  </a:ext>
                </a:extLst>
              </a:tr>
              <a:tr h="142059">
                <a:tc>
                  <a:txBody>
                    <a:bodyPr/>
                    <a:lstStyle/>
                    <a:p>
                      <a:pPr algn="l" fontAlgn="b"/>
                      <a:r>
                        <a:rPr lang="en-US" sz="800" u="none" strike="noStrike">
                          <a:effectLst/>
                        </a:rPr>
                        <a:t>Tanasi</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834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1,518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2,295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2,921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3,353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3,246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3,217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3,554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2,608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2,521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1,951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1,056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29,074 </a:t>
                      </a:r>
                      <a:endParaRPr lang="en-US" sz="800" b="0" i="0" u="none" strike="noStrike">
                        <a:solidFill>
                          <a:srgbClr val="000000"/>
                        </a:solidFill>
                        <a:effectLst/>
                        <a:latin typeface="Calibri" panose="020F0502020204030204" pitchFamily="34" charset="0"/>
                      </a:endParaRPr>
                    </a:p>
                  </a:txBody>
                  <a:tcPr marL="4899" marR="4899" marT="4899" marB="0" anchor="b"/>
                </a:tc>
                <a:extLst>
                  <a:ext uri="{0D108BD9-81ED-4DB2-BD59-A6C34878D82A}">
                    <a16:rowId xmlns:a16="http://schemas.microsoft.com/office/drawing/2014/main" val="2578236824"/>
                  </a:ext>
                </a:extLst>
              </a:tr>
              <a:tr h="142059">
                <a:tc>
                  <a:txBody>
                    <a:bodyPr/>
                    <a:lstStyle/>
                    <a:p>
                      <a:pPr algn="l" fontAlgn="b"/>
                      <a:r>
                        <a:rPr lang="en-US" sz="800" u="none" strike="noStrike">
                          <a:effectLst/>
                        </a:rPr>
                        <a:t>Kahite</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542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1,006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1,843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2,662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2,759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2,735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2,615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3,180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2,572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1,774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1,774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773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24,235 </a:t>
                      </a:r>
                      <a:endParaRPr lang="en-US" sz="800" b="0" i="0" u="none" strike="noStrike">
                        <a:solidFill>
                          <a:srgbClr val="000000"/>
                        </a:solidFill>
                        <a:effectLst/>
                        <a:latin typeface="Calibri" panose="020F0502020204030204" pitchFamily="34" charset="0"/>
                      </a:endParaRPr>
                    </a:p>
                  </a:txBody>
                  <a:tcPr marL="4899" marR="4899" marT="4899" marB="0" anchor="b"/>
                </a:tc>
                <a:extLst>
                  <a:ext uri="{0D108BD9-81ED-4DB2-BD59-A6C34878D82A}">
                    <a16:rowId xmlns:a16="http://schemas.microsoft.com/office/drawing/2014/main" val="2358286808"/>
                  </a:ext>
                </a:extLst>
              </a:tr>
              <a:tr h="142059">
                <a:tc>
                  <a:txBody>
                    <a:bodyPr/>
                    <a:lstStyle/>
                    <a:p>
                      <a:pPr algn="l" fontAlgn="b"/>
                      <a:r>
                        <a:rPr lang="en-US" sz="800" u="none" strike="noStrike">
                          <a:effectLst/>
                        </a:rPr>
                        <a:t>Subtotal Member Rounds</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2,295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4,195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6,770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8,817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9,553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9,144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9,309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10,661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8,663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6,955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5,901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2,958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85,221 </a:t>
                      </a:r>
                      <a:endParaRPr lang="en-US" sz="800" b="0" i="0" u="none" strike="noStrike">
                        <a:solidFill>
                          <a:srgbClr val="000000"/>
                        </a:solidFill>
                        <a:effectLst/>
                        <a:latin typeface="Calibri" panose="020F0502020204030204" pitchFamily="34" charset="0"/>
                      </a:endParaRPr>
                    </a:p>
                  </a:txBody>
                  <a:tcPr marL="4899" marR="4899" marT="4899" marB="0" anchor="b"/>
                </a:tc>
                <a:extLst>
                  <a:ext uri="{0D108BD9-81ED-4DB2-BD59-A6C34878D82A}">
                    <a16:rowId xmlns:a16="http://schemas.microsoft.com/office/drawing/2014/main" val="2014011275"/>
                  </a:ext>
                </a:extLst>
              </a:tr>
              <a:tr h="142059">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extLst>
                  <a:ext uri="{0D108BD9-81ED-4DB2-BD59-A6C34878D82A}">
                    <a16:rowId xmlns:a16="http://schemas.microsoft.com/office/drawing/2014/main" val="3779708786"/>
                  </a:ext>
                </a:extLst>
              </a:tr>
              <a:tr h="142059">
                <a:tc>
                  <a:txBody>
                    <a:bodyPr/>
                    <a:lstStyle/>
                    <a:p>
                      <a:pPr algn="l" fontAlgn="b"/>
                      <a:r>
                        <a:rPr lang="en-US" sz="800" u="none" strike="noStrike">
                          <a:effectLst/>
                        </a:rPr>
                        <a:t>Guest Rounds</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ctr" fontAlgn="ctr"/>
                      <a:r>
                        <a:rPr lang="en-US" sz="800" u="none" strike="noStrike">
                          <a:effectLst/>
                        </a:rPr>
                        <a:t>Jan-22</a:t>
                      </a:r>
                      <a:endParaRPr lang="en-US" sz="800" b="0" i="0" u="none" strike="noStrike">
                        <a:solidFill>
                          <a:srgbClr val="000000"/>
                        </a:solidFill>
                        <a:effectLst/>
                        <a:latin typeface="Calibri" panose="020F0502020204030204" pitchFamily="34" charset="0"/>
                      </a:endParaRPr>
                    </a:p>
                  </a:txBody>
                  <a:tcPr marL="4899" marR="4899" marT="4899" marB="0" anchor="ctr"/>
                </a:tc>
                <a:tc>
                  <a:txBody>
                    <a:bodyPr/>
                    <a:lstStyle/>
                    <a:p>
                      <a:pPr algn="ctr" fontAlgn="ctr"/>
                      <a:r>
                        <a:rPr lang="en-US" sz="800" u="none" strike="noStrike">
                          <a:effectLst/>
                        </a:rPr>
                        <a:t>Feb-22</a:t>
                      </a:r>
                      <a:endParaRPr lang="en-US" sz="800" b="0" i="0" u="none" strike="noStrike">
                        <a:solidFill>
                          <a:srgbClr val="000000"/>
                        </a:solidFill>
                        <a:effectLst/>
                        <a:latin typeface="Calibri" panose="020F0502020204030204" pitchFamily="34" charset="0"/>
                      </a:endParaRPr>
                    </a:p>
                  </a:txBody>
                  <a:tcPr marL="4899" marR="4899" marT="4899" marB="0" anchor="ctr"/>
                </a:tc>
                <a:tc>
                  <a:txBody>
                    <a:bodyPr/>
                    <a:lstStyle/>
                    <a:p>
                      <a:pPr algn="ctr" fontAlgn="ctr"/>
                      <a:r>
                        <a:rPr lang="en-US" sz="800" u="none" strike="noStrike">
                          <a:effectLst/>
                        </a:rPr>
                        <a:t>Mar-22</a:t>
                      </a:r>
                      <a:endParaRPr lang="en-US" sz="800" b="0" i="0" u="none" strike="noStrike">
                        <a:solidFill>
                          <a:srgbClr val="000000"/>
                        </a:solidFill>
                        <a:effectLst/>
                        <a:latin typeface="Calibri" panose="020F0502020204030204" pitchFamily="34" charset="0"/>
                      </a:endParaRPr>
                    </a:p>
                  </a:txBody>
                  <a:tcPr marL="4899" marR="4899" marT="4899" marB="0" anchor="ctr"/>
                </a:tc>
                <a:tc>
                  <a:txBody>
                    <a:bodyPr/>
                    <a:lstStyle/>
                    <a:p>
                      <a:pPr algn="ctr" fontAlgn="ctr"/>
                      <a:r>
                        <a:rPr lang="en-US" sz="800" u="none" strike="noStrike">
                          <a:effectLst/>
                        </a:rPr>
                        <a:t>Apr-22</a:t>
                      </a:r>
                      <a:endParaRPr lang="en-US" sz="800" b="0" i="0" u="none" strike="noStrike">
                        <a:solidFill>
                          <a:srgbClr val="000000"/>
                        </a:solidFill>
                        <a:effectLst/>
                        <a:latin typeface="Calibri" panose="020F0502020204030204" pitchFamily="34" charset="0"/>
                      </a:endParaRPr>
                    </a:p>
                  </a:txBody>
                  <a:tcPr marL="4899" marR="4899" marT="4899" marB="0" anchor="ctr"/>
                </a:tc>
                <a:tc>
                  <a:txBody>
                    <a:bodyPr/>
                    <a:lstStyle/>
                    <a:p>
                      <a:pPr algn="ctr" fontAlgn="ctr"/>
                      <a:r>
                        <a:rPr lang="en-US" sz="800" u="none" strike="noStrike">
                          <a:effectLst/>
                        </a:rPr>
                        <a:t>May-22</a:t>
                      </a:r>
                      <a:endParaRPr lang="en-US" sz="800" b="0" i="0" u="none" strike="noStrike">
                        <a:solidFill>
                          <a:srgbClr val="000000"/>
                        </a:solidFill>
                        <a:effectLst/>
                        <a:latin typeface="Calibri" panose="020F0502020204030204" pitchFamily="34" charset="0"/>
                      </a:endParaRPr>
                    </a:p>
                  </a:txBody>
                  <a:tcPr marL="4899" marR="4899" marT="4899" marB="0" anchor="ctr"/>
                </a:tc>
                <a:tc>
                  <a:txBody>
                    <a:bodyPr/>
                    <a:lstStyle/>
                    <a:p>
                      <a:pPr algn="ctr" fontAlgn="ctr"/>
                      <a:r>
                        <a:rPr lang="en-US" sz="800" u="none" strike="noStrike">
                          <a:effectLst/>
                        </a:rPr>
                        <a:t>Jun-22</a:t>
                      </a:r>
                      <a:endParaRPr lang="en-US" sz="800" b="0" i="0" u="none" strike="noStrike">
                        <a:solidFill>
                          <a:srgbClr val="000000"/>
                        </a:solidFill>
                        <a:effectLst/>
                        <a:latin typeface="Calibri" panose="020F0502020204030204" pitchFamily="34" charset="0"/>
                      </a:endParaRPr>
                    </a:p>
                  </a:txBody>
                  <a:tcPr marL="4899" marR="4899" marT="4899" marB="0" anchor="ctr"/>
                </a:tc>
                <a:tc>
                  <a:txBody>
                    <a:bodyPr/>
                    <a:lstStyle/>
                    <a:p>
                      <a:pPr algn="ctr" fontAlgn="ctr"/>
                      <a:r>
                        <a:rPr lang="en-US" sz="800" u="none" strike="noStrike">
                          <a:effectLst/>
                        </a:rPr>
                        <a:t>Jul-22</a:t>
                      </a:r>
                      <a:endParaRPr lang="en-US" sz="800" b="0" i="0" u="none" strike="noStrike">
                        <a:solidFill>
                          <a:srgbClr val="000000"/>
                        </a:solidFill>
                        <a:effectLst/>
                        <a:latin typeface="Calibri" panose="020F0502020204030204" pitchFamily="34" charset="0"/>
                      </a:endParaRPr>
                    </a:p>
                  </a:txBody>
                  <a:tcPr marL="4899" marR="4899" marT="4899" marB="0" anchor="ctr"/>
                </a:tc>
                <a:tc>
                  <a:txBody>
                    <a:bodyPr/>
                    <a:lstStyle/>
                    <a:p>
                      <a:pPr algn="ctr" fontAlgn="ctr"/>
                      <a:r>
                        <a:rPr lang="en-US" sz="800" u="none" strike="noStrike">
                          <a:effectLst/>
                        </a:rPr>
                        <a:t>Aug-22</a:t>
                      </a:r>
                      <a:endParaRPr lang="en-US" sz="800" b="0" i="0" u="none" strike="noStrike">
                        <a:solidFill>
                          <a:srgbClr val="000000"/>
                        </a:solidFill>
                        <a:effectLst/>
                        <a:latin typeface="Calibri" panose="020F0502020204030204" pitchFamily="34" charset="0"/>
                      </a:endParaRPr>
                    </a:p>
                  </a:txBody>
                  <a:tcPr marL="4899" marR="4899" marT="4899" marB="0" anchor="ctr"/>
                </a:tc>
                <a:tc>
                  <a:txBody>
                    <a:bodyPr/>
                    <a:lstStyle/>
                    <a:p>
                      <a:pPr algn="ctr" fontAlgn="ctr"/>
                      <a:r>
                        <a:rPr lang="en-US" sz="800" u="none" strike="noStrike">
                          <a:effectLst/>
                        </a:rPr>
                        <a:t>Sep-22</a:t>
                      </a:r>
                      <a:endParaRPr lang="en-US" sz="800" b="0" i="0" u="none" strike="noStrike">
                        <a:solidFill>
                          <a:srgbClr val="000000"/>
                        </a:solidFill>
                        <a:effectLst/>
                        <a:latin typeface="Calibri" panose="020F0502020204030204" pitchFamily="34" charset="0"/>
                      </a:endParaRPr>
                    </a:p>
                  </a:txBody>
                  <a:tcPr marL="4899" marR="4899" marT="4899" marB="0" anchor="ctr"/>
                </a:tc>
                <a:tc>
                  <a:txBody>
                    <a:bodyPr/>
                    <a:lstStyle/>
                    <a:p>
                      <a:pPr algn="ctr" fontAlgn="ctr"/>
                      <a:r>
                        <a:rPr lang="en-US" sz="800" u="none" strike="noStrike">
                          <a:effectLst/>
                        </a:rPr>
                        <a:t>Oct-22</a:t>
                      </a:r>
                      <a:endParaRPr lang="en-US" sz="800" b="0" i="0" u="none" strike="noStrike">
                        <a:solidFill>
                          <a:srgbClr val="000000"/>
                        </a:solidFill>
                        <a:effectLst/>
                        <a:latin typeface="Calibri" panose="020F0502020204030204" pitchFamily="34" charset="0"/>
                      </a:endParaRPr>
                    </a:p>
                  </a:txBody>
                  <a:tcPr marL="4899" marR="4899" marT="4899" marB="0" anchor="ctr"/>
                </a:tc>
                <a:tc>
                  <a:txBody>
                    <a:bodyPr/>
                    <a:lstStyle/>
                    <a:p>
                      <a:pPr algn="ctr" fontAlgn="ctr"/>
                      <a:r>
                        <a:rPr lang="en-US" sz="800" u="none" strike="noStrike">
                          <a:effectLst/>
                        </a:rPr>
                        <a:t>Nov-22</a:t>
                      </a:r>
                      <a:endParaRPr lang="en-US" sz="800" b="0" i="0" u="none" strike="noStrike">
                        <a:solidFill>
                          <a:srgbClr val="000000"/>
                        </a:solidFill>
                        <a:effectLst/>
                        <a:latin typeface="Calibri" panose="020F0502020204030204" pitchFamily="34" charset="0"/>
                      </a:endParaRPr>
                    </a:p>
                  </a:txBody>
                  <a:tcPr marL="4899" marR="4899" marT="4899" marB="0" anchor="ctr"/>
                </a:tc>
                <a:tc>
                  <a:txBody>
                    <a:bodyPr/>
                    <a:lstStyle/>
                    <a:p>
                      <a:pPr algn="ctr" fontAlgn="ctr"/>
                      <a:r>
                        <a:rPr lang="en-US" sz="800" u="none" strike="noStrike">
                          <a:effectLst/>
                        </a:rPr>
                        <a:t>Dec-22</a:t>
                      </a:r>
                      <a:endParaRPr lang="en-US" sz="800" b="0" i="0" u="none" strike="noStrike">
                        <a:solidFill>
                          <a:srgbClr val="000000"/>
                        </a:solidFill>
                        <a:effectLst/>
                        <a:latin typeface="Calibri" panose="020F0502020204030204" pitchFamily="34" charset="0"/>
                      </a:endParaRPr>
                    </a:p>
                  </a:txBody>
                  <a:tcPr marL="4899" marR="4899" marT="4899" marB="0" anchor="ctr"/>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extLst>
                  <a:ext uri="{0D108BD9-81ED-4DB2-BD59-A6C34878D82A}">
                    <a16:rowId xmlns:a16="http://schemas.microsoft.com/office/drawing/2014/main" val="4234956390"/>
                  </a:ext>
                </a:extLst>
              </a:tr>
              <a:tr h="142059">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extLst>
                  <a:ext uri="{0D108BD9-81ED-4DB2-BD59-A6C34878D82A}">
                    <a16:rowId xmlns:a16="http://schemas.microsoft.com/office/drawing/2014/main" val="2414801113"/>
                  </a:ext>
                </a:extLst>
              </a:tr>
              <a:tr h="142059">
                <a:tc>
                  <a:txBody>
                    <a:bodyPr/>
                    <a:lstStyle/>
                    <a:p>
                      <a:pPr algn="l" fontAlgn="b"/>
                      <a:r>
                        <a:rPr lang="en-US" sz="800" u="none" strike="noStrike">
                          <a:effectLst/>
                        </a:rPr>
                        <a:t>Toqua</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66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141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304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466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570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730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838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574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534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365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234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104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4,926 </a:t>
                      </a:r>
                      <a:endParaRPr lang="en-US" sz="800" b="0" i="0" u="none" strike="noStrike">
                        <a:solidFill>
                          <a:srgbClr val="000000"/>
                        </a:solidFill>
                        <a:effectLst/>
                        <a:latin typeface="Calibri" panose="020F0502020204030204" pitchFamily="34" charset="0"/>
                      </a:endParaRPr>
                    </a:p>
                  </a:txBody>
                  <a:tcPr marL="4899" marR="4899" marT="4899" marB="0" anchor="b"/>
                </a:tc>
                <a:extLst>
                  <a:ext uri="{0D108BD9-81ED-4DB2-BD59-A6C34878D82A}">
                    <a16:rowId xmlns:a16="http://schemas.microsoft.com/office/drawing/2014/main" val="710897083"/>
                  </a:ext>
                </a:extLst>
              </a:tr>
              <a:tr h="142059">
                <a:tc>
                  <a:txBody>
                    <a:bodyPr/>
                    <a:lstStyle/>
                    <a:p>
                      <a:pPr algn="l" fontAlgn="b"/>
                      <a:r>
                        <a:rPr lang="en-US" sz="800" u="none" strike="noStrike">
                          <a:effectLst/>
                        </a:rPr>
                        <a:t>Tanasi</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79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173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306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545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692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740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794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583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378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442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234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130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5,096 </a:t>
                      </a:r>
                      <a:endParaRPr lang="en-US" sz="800" b="0" i="0" u="none" strike="noStrike">
                        <a:solidFill>
                          <a:srgbClr val="000000"/>
                        </a:solidFill>
                        <a:effectLst/>
                        <a:latin typeface="Calibri" panose="020F0502020204030204" pitchFamily="34" charset="0"/>
                      </a:endParaRPr>
                    </a:p>
                  </a:txBody>
                  <a:tcPr marL="4899" marR="4899" marT="4899" marB="0" anchor="b"/>
                </a:tc>
                <a:extLst>
                  <a:ext uri="{0D108BD9-81ED-4DB2-BD59-A6C34878D82A}">
                    <a16:rowId xmlns:a16="http://schemas.microsoft.com/office/drawing/2014/main" val="2129318236"/>
                  </a:ext>
                </a:extLst>
              </a:tr>
              <a:tr h="142059">
                <a:tc>
                  <a:txBody>
                    <a:bodyPr/>
                    <a:lstStyle/>
                    <a:p>
                      <a:pPr algn="l" fontAlgn="b"/>
                      <a:r>
                        <a:rPr lang="en-US" sz="800" u="none" strike="noStrike">
                          <a:effectLst/>
                        </a:rPr>
                        <a:t>Kahite</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60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175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323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510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528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781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712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746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600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411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205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138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5,189 </a:t>
                      </a:r>
                      <a:endParaRPr lang="en-US" sz="800" b="0" i="0" u="none" strike="noStrike">
                        <a:solidFill>
                          <a:srgbClr val="000000"/>
                        </a:solidFill>
                        <a:effectLst/>
                        <a:latin typeface="Calibri" panose="020F0502020204030204" pitchFamily="34" charset="0"/>
                      </a:endParaRPr>
                    </a:p>
                  </a:txBody>
                  <a:tcPr marL="4899" marR="4899" marT="4899" marB="0" anchor="b"/>
                </a:tc>
                <a:extLst>
                  <a:ext uri="{0D108BD9-81ED-4DB2-BD59-A6C34878D82A}">
                    <a16:rowId xmlns:a16="http://schemas.microsoft.com/office/drawing/2014/main" val="324032207"/>
                  </a:ext>
                </a:extLst>
              </a:tr>
              <a:tr h="142059">
                <a:tc>
                  <a:txBody>
                    <a:bodyPr/>
                    <a:lstStyle/>
                    <a:p>
                      <a:pPr algn="l" fontAlgn="b"/>
                      <a:r>
                        <a:rPr lang="en-US" sz="800" u="none" strike="noStrike">
                          <a:effectLst/>
                        </a:rPr>
                        <a:t>Subtotal Guest Rounds</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205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489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933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1,521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1,790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2,251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2,344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1,903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1,512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1,218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673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372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15,211 </a:t>
                      </a:r>
                      <a:endParaRPr lang="en-US" sz="800" b="0" i="0" u="none" strike="noStrike">
                        <a:solidFill>
                          <a:srgbClr val="000000"/>
                        </a:solidFill>
                        <a:effectLst/>
                        <a:latin typeface="Calibri" panose="020F0502020204030204" pitchFamily="34" charset="0"/>
                      </a:endParaRPr>
                    </a:p>
                  </a:txBody>
                  <a:tcPr marL="4899" marR="4899" marT="4899" marB="0" anchor="b"/>
                </a:tc>
                <a:extLst>
                  <a:ext uri="{0D108BD9-81ED-4DB2-BD59-A6C34878D82A}">
                    <a16:rowId xmlns:a16="http://schemas.microsoft.com/office/drawing/2014/main" val="679110387"/>
                  </a:ext>
                </a:extLst>
              </a:tr>
              <a:tr h="142059">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extLst>
                  <a:ext uri="{0D108BD9-81ED-4DB2-BD59-A6C34878D82A}">
                    <a16:rowId xmlns:a16="http://schemas.microsoft.com/office/drawing/2014/main" val="163142596"/>
                  </a:ext>
                </a:extLst>
              </a:tr>
              <a:tr h="142059">
                <a:tc>
                  <a:txBody>
                    <a:bodyPr/>
                    <a:lstStyle/>
                    <a:p>
                      <a:pPr algn="l" fontAlgn="b"/>
                      <a:r>
                        <a:rPr lang="en-US" sz="800" u="none" strike="noStrike">
                          <a:effectLst/>
                        </a:rPr>
                        <a:t>Total Rounds</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ctr" fontAlgn="ctr"/>
                      <a:r>
                        <a:rPr lang="en-US" sz="800" u="none" strike="noStrike">
                          <a:effectLst/>
                        </a:rPr>
                        <a:t>Jan-22</a:t>
                      </a:r>
                      <a:endParaRPr lang="en-US" sz="800" b="0" i="0" u="none" strike="noStrike">
                        <a:solidFill>
                          <a:srgbClr val="000000"/>
                        </a:solidFill>
                        <a:effectLst/>
                        <a:latin typeface="Calibri" panose="020F0502020204030204" pitchFamily="34" charset="0"/>
                      </a:endParaRPr>
                    </a:p>
                  </a:txBody>
                  <a:tcPr marL="4899" marR="4899" marT="4899" marB="0" anchor="ctr"/>
                </a:tc>
                <a:tc>
                  <a:txBody>
                    <a:bodyPr/>
                    <a:lstStyle/>
                    <a:p>
                      <a:pPr algn="ctr" fontAlgn="ctr"/>
                      <a:r>
                        <a:rPr lang="en-US" sz="800" u="none" strike="noStrike">
                          <a:effectLst/>
                        </a:rPr>
                        <a:t>Feb-22</a:t>
                      </a:r>
                      <a:endParaRPr lang="en-US" sz="800" b="0" i="0" u="none" strike="noStrike">
                        <a:solidFill>
                          <a:srgbClr val="000000"/>
                        </a:solidFill>
                        <a:effectLst/>
                        <a:latin typeface="Calibri" panose="020F0502020204030204" pitchFamily="34" charset="0"/>
                      </a:endParaRPr>
                    </a:p>
                  </a:txBody>
                  <a:tcPr marL="4899" marR="4899" marT="4899" marB="0" anchor="ctr"/>
                </a:tc>
                <a:tc>
                  <a:txBody>
                    <a:bodyPr/>
                    <a:lstStyle/>
                    <a:p>
                      <a:pPr algn="ctr" fontAlgn="ctr"/>
                      <a:r>
                        <a:rPr lang="en-US" sz="800" u="none" strike="noStrike">
                          <a:effectLst/>
                        </a:rPr>
                        <a:t>Mar-22</a:t>
                      </a:r>
                      <a:endParaRPr lang="en-US" sz="800" b="0" i="0" u="none" strike="noStrike">
                        <a:solidFill>
                          <a:srgbClr val="000000"/>
                        </a:solidFill>
                        <a:effectLst/>
                        <a:latin typeface="Calibri" panose="020F0502020204030204" pitchFamily="34" charset="0"/>
                      </a:endParaRPr>
                    </a:p>
                  </a:txBody>
                  <a:tcPr marL="4899" marR="4899" marT="4899" marB="0" anchor="ctr"/>
                </a:tc>
                <a:tc>
                  <a:txBody>
                    <a:bodyPr/>
                    <a:lstStyle/>
                    <a:p>
                      <a:pPr algn="ctr" fontAlgn="ctr"/>
                      <a:r>
                        <a:rPr lang="en-US" sz="800" u="none" strike="noStrike">
                          <a:effectLst/>
                        </a:rPr>
                        <a:t>Apr-22</a:t>
                      </a:r>
                      <a:endParaRPr lang="en-US" sz="800" b="0" i="0" u="none" strike="noStrike">
                        <a:solidFill>
                          <a:srgbClr val="000000"/>
                        </a:solidFill>
                        <a:effectLst/>
                        <a:latin typeface="Calibri" panose="020F0502020204030204" pitchFamily="34" charset="0"/>
                      </a:endParaRPr>
                    </a:p>
                  </a:txBody>
                  <a:tcPr marL="4899" marR="4899" marT="4899" marB="0" anchor="ctr"/>
                </a:tc>
                <a:tc>
                  <a:txBody>
                    <a:bodyPr/>
                    <a:lstStyle/>
                    <a:p>
                      <a:pPr algn="ctr" fontAlgn="ctr"/>
                      <a:r>
                        <a:rPr lang="en-US" sz="800" u="none" strike="noStrike">
                          <a:effectLst/>
                        </a:rPr>
                        <a:t>May-22</a:t>
                      </a:r>
                      <a:endParaRPr lang="en-US" sz="800" b="0" i="0" u="none" strike="noStrike">
                        <a:solidFill>
                          <a:srgbClr val="000000"/>
                        </a:solidFill>
                        <a:effectLst/>
                        <a:latin typeface="Calibri" panose="020F0502020204030204" pitchFamily="34" charset="0"/>
                      </a:endParaRPr>
                    </a:p>
                  </a:txBody>
                  <a:tcPr marL="4899" marR="4899" marT="4899" marB="0" anchor="ctr"/>
                </a:tc>
                <a:tc>
                  <a:txBody>
                    <a:bodyPr/>
                    <a:lstStyle/>
                    <a:p>
                      <a:pPr algn="ctr" fontAlgn="ctr"/>
                      <a:r>
                        <a:rPr lang="en-US" sz="800" u="none" strike="noStrike">
                          <a:effectLst/>
                        </a:rPr>
                        <a:t>Jun-22</a:t>
                      </a:r>
                      <a:endParaRPr lang="en-US" sz="800" b="0" i="0" u="none" strike="noStrike">
                        <a:solidFill>
                          <a:srgbClr val="000000"/>
                        </a:solidFill>
                        <a:effectLst/>
                        <a:latin typeface="Calibri" panose="020F0502020204030204" pitchFamily="34" charset="0"/>
                      </a:endParaRPr>
                    </a:p>
                  </a:txBody>
                  <a:tcPr marL="4899" marR="4899" marT="4899" marB="0" anchor="ctr"/>
                </a:tc>
                <a:tc>
                  <a:txBody>
                    <a:bodyPr/>
                    <a:lstStyle/>
                    <a:p>
                      <a:pPr algn="ctr" fontAlgn="ctr"/>
                      <a:r>
                        <a:rPr lang="en-US" sz="800" u="none" strike="noStrike">
                          <a:effectLst/>
                        </a:rPr>
                        <a:t>Jul-22</a:t>
                      </a:r>
                      <a:endParaRPr lang="en-US" sz="800" b="0" i="0" u="none" strike="noStrike">
                        <a:solidFill>
                          <a:srgbClr val="000000"/>
                        </a:solidFill>
                        <a:effectLst/>
                        <a:latin typeface="Calibri" panose="020F0502020204030204" pitchFamily="34" charset="0"/>
                      </a:endParaRPr>
                    </a:p>
                  </a:txBody>
                  <a:tcPr marL="4899" marR="4899" marT="4899" marB="0" anchor="ctr"/>
                </a:tc>
                <a:tc>
                  <a:txBody>
                    <a:bodyPr/>
                    <a:lstStyle/>
                    <a:p>
                      <a:pPr algn="ctr" fontAlgn="ctr"/>
                      <a:r>
                        <a:rPr lang="en-US" sz="800" u="none" strike="noStrike">
                          <a:effectLst/>
                        </a:rPr>
                        <a:t>Aug-22</a:t>
                      </a:r>
                      <a:endParaRPr lang="en-US" sz="800" b="0" i="0" u="none" strike="noStrike">
                        <a:solidFill>
                          <a:srgbClr val="000000"/>
                        </a:solidFill>
                        <a:effectLst/>
                        <a:latin typeface="Calibri" panose="020F0502020204030204" pitchFamily="34" charset="0"/>
                      </a:endParaRPr>
                    </a:p>
                  </a:txBody>
                  <a:tcPr marL="4899" marR="4899" marT="4899" marB="0" anchor="ctr"/>
                </a:tc>
                <a:tc>
                  <a:txBody>
                    <a:bodyPr/>
                    <a:lstStyle/>
                    <a:p>
                      <a:pPr algn="ctr" fontAlgn="ctr"/>
                      <a:r>
                        <a:rPr lang="en-US" sz="800" u="none" strike="noStrike">
                          <a:effectLst/>
                        </a:rPr>
                        <a:t>Sep-22</a:t>
                      </a:r>
                      <a:endParaRPr lang="en-US" sz="800" b="0" i="0" u="none" strike="noStrike">
                        <a:solidFill>
                          <a:srgbClr val="000000"/>
                        </a:solidFill>
                        <a:effectLst/>
                        <a:latin typeface="Calibri" panose="020F0502020204030204" pitchFamily="34" charset="0"/>
                      </a:endParaRPr>
                    </a:p>
                  </a:txBody>
                  <a:tcPr marL="4899" marR="4899" marT="4899" marB="0" anchor="ctr"/>
                </a:tc>
                <a:tc>
                  <a:txBody>
                    <a:bodyPr/>
                    <a:lstStyle/>
                    <a:p>
                      <a:pPr algn="ctr" fontAlgn="ctr"/>
                      <a:r>
                        <a:rPr lang="en-US" sz="800" u="none" strike="noStrike">
                          <a:effectLst/>
                        </a:rPr>
                        <a:t>Oct-22</a:t>
                      </a:r>
                      <a:endParaRPr lang="en-US" sz="800" b="0" i="0" u="none" strike="noStrike">
                        <a:solidFill>
                          <a:srgbClr val="000000"/>
                        </a:solidFill>
                        <a:effectLst/>
                        <a:latin typeface="Calibri" panose="020F0502020204030204" pitchFamily="34" charset="0"/>
                      </a:endParaRPr>
                    </a:p>
                  </a:txBody>
                  <a:tcPr marL="4899" marR="4899" marT="4899" marB="0" anchor="ctr"/>
                </a:tc>
                <a:tc>
                  <a:txBody>
                    <a:bodyPr/>
                    <a:lstStyle/>
                    <a:p>
                      <a:pPr algn="ctr" fontAlgn="ctr"/>
                      <a:r>
                        <a:rPr lang="en-US" sz="800" u="none" strike="noStrike">
                          <a:effectLst/>
                        </a:rPr>
                        <a:t>Nov-22</a:t>
                      </a:r>
                      <a:endParaRPr lang="en-US" sz="800" b="0" i="0" u="none" strike="noStrike">
                        <a:solidFill>
                          <a:srgbClr val="000000"/>
                        </a:solidFill>
                        <a:effectLst/>
                        <a:latin typeface="Calibri" panose="020F0502020204030204" pitchFamily="34" charset="0"/>
                      </a:endParaRPr>
                    </a:p>
                  </a:txBody>
                  <a:tcPr marL="4899" marR="4899" marT="4899" marB="0" anchor="ctr"/>
                </a:tc>
                <a:tc>
                  <a:txBody>
                    <a:bodyPr/>
                    <a:lstStyle/>
                    <a:p>
                      <a:pPr algn="ctr" fontAlgn="ctr"/>
                      <a:r>
                        <a:rPr lang="en-US" sz="800" u="none" strike="noStrike">
                          <a:effectLst/>
                        </a:rPr>
                        <a:t>Dec-22</a:t>
                      </a:r>
                      <a:endParaRPr lang="en-US" sz="800" b="0" i="0" u="none" strike="noStrike">
                        <a:solidFill>
                          <a:srgbClr val="000000"/>
                        </a:solidFill>
                        <a:effectLst/>
                        <a:latin typeface="Calibri" panose="020F0502020204030204" pitchFamily="34" charset="0"/>
                      </a:endParaRPr>
                    </a:p>
                  </a:txBody>
                  <a:tcPr marL="4899" marR="4899" marT="4899" marB="0" anchor="ctr"/>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extLst>
                  <a:ext uri="{0D108BD9-81ED-4DB2-BD59-A6C34878D82A}">
                    <a16:rowId xmlns:a16="http://schemas.microsoft.com/office/drawing/2014/main" val="3547454375"/>
                  </a:ext>
                </a:extLst>
              </a:tr>
              <a:tr h="142059">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899" marR="4899" marT="4899" marB="0" anchor="b"/>
                </a:tc>
                <a:extLst>
                  <a:ext uri="{0D108BD9-81ED-4DB2-BD59-A6C34878D82A}">
                    <a16:rowId xmlns:a16="http://schemas.microsoft.com/office/drawing/2014/main" val="1868001901"/>
                  </a:ext>
                </a:extLst>
              </a:tr>
              <a:tr h="142059">
                <a:tc>
                  <a:txBody>
                    <a:bodyPr/>
                    <a:lstStyle/>
                    <a:p>
                      <a:pPr algn="l" fontAlgn="b"/>
                      <a:r>
                        <a:rPr lang="en-US" sz="800" u="none" strike="noStrike">
                          <a:effectLst/>
                        </a:rPr>
                        <a:t>Toqua</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985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1,812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2,936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3,700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4,011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3,893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4,315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4,501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4,017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3,025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2,410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1,233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36,838 </a:t>
                      </a:r>
                      <a:endParaRPr lang="en-US" sz="800" b="0" i="0" u="none" strike="noStrike">
                        <a:solidFill>
                          <a:srgbClr val="000000"/>
                        </a:solidFill>
                        <a:effectLst/>
                        <a:latin typeface="Calibri" panose="020F0502020204030204" pitchFamily="34" charset="0"/>
                      </a:endParaRPr>
                    </a:p>
                  </a:txBody>
                  <a:tcPr marL="4899" marR="4899" marT="4899" marB="0" anchor="b"/>
                </a:tc>
                <a:extLst>
                  <a:ext uri="{0D108BD9-81ED-4DB2-BD59-A6C34878D82A}">
                    <a16:rowId xmlns:a16="http://schemas.microsoft.com/office/drawing/2014/main" val="2369988340"/>
                  </a:ext>
                </a:extLst>
              </a:tr>
              <a:tr h="142059">
                <a:tc>
                  <a:txBody>
                    <a:bodyPr/>
                    <a:lstStyle/>
                    <a:p>
                      <a:pPr algn="l" fontAlgn="b"/>
                      <a:r>
                        <a:rPr lang="en-US" sz="800" u="none" strike="noStrike">
                          <a:effectLst/>
                        </a:rPr>
                        <a:t>Tanasi</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913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1,691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2,601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3,466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4,045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3,986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4,011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4,137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2,986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2,963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2,185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1,186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34,170 </a:t>
                      </a:r>
                      <a:endParaRPr lang="en-US" sz="800" b="0" i="0" u="none" strike="noStrike">
                        <a:solidFill>
                          <a:srgbClr val="000000"/>
                        </a:solidFill>
                        <a:effectLst/>
                        <a:latin typeface="Calibri" panose="020F0502020204030204" pitchFamily="34" charset="0"/>
                      </a:endParaRPr>
                    </a:p>
                  </a:txBody>
                  <a:tcPr marL="4899" marR="4899" marT="4899" marB="0" anchor="b"/>
                </a:tc>
                <a:extLst>
                  <a:ext uri="{0D108BD9-81ED-4DB2-BD59-A6C34878D82A}">
                    <a16:rowId xmlns:a16="http://schemas.microsoft.com/office/drawing/2014/main" val="738380597"/>
                  </a:ext>
                </a:extLst>
              </a:tr>
              <a:tr h="142059">
                <a:tc>
                  <a:txBody>
                    <a:bodyPr/>
                    <a:lstStyle/>
                    <a:p>
                      <a:pPr algn="l" fontAlgn="b"/>
                      <a:r>
                        <a:rPr lang="en-US" sz="800" u="none" strike="noStrike">
                          <a:effectLst/>
                        </a:rPr>
                        <a:t>Kahite</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602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1,181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2,166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3,172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3,287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3,516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3,327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3,926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3,172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2,185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1,979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911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29,424 </a:t>
                      </a:r>
                      <a:endParaRPr lang="en-US" sz="800" b="0" i="0" u="none" strike="noStrike">
                        <a:solidFill>
                          <a:srgbClr val="000000"/>
                        </a:solidFill>
                        <a:effectLst/>
                        <a:latin typeface="Calibri" panose="020F0502020204030204" pitchFamily="34" charset="0"/>
                      </a:endParaRPr>
                    </a:p>
                  </a:txBody>
                  <a:tcPr marL="4899" marR="4899" marT="4899" marB="0" anchor="b"/>
                </a:tc>
                <a:extLst>
                  <a:ext uri="{0D108BD9-81ED-4DB2-BD59-A6C34878D82A}">
                    <a16:rowId xmlns:a16="http://schemas.microsoft.com/office/drawing/2014/main" val="211732128"/>
                  </a:ext>
                </a:extLst>
              </a:tr>
              <a:tr h="142059">
                <a:tc>
                  <a:txBody>
                    <a:bodyPr/>
                    <a:lstStyle/>
                    <a:p>
                      <a:pPr algn="l" fontAlgn="b"/>
                      <a:r>
                        <a:rPr lang="en-US" sz="800" u="none" strike="noStrike">
                          <a:effectLst/>
                        </a:rPr>
                        <a:t>Subtotal Guest Rounds</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2,500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4,684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7,703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10,338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11,343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11,395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11,653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12,564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10,175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8,173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6,574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a:effectLst/>
                        </a:rPr>
                        <a:t>        3,330 </a:t>
                      </a:r>
                      <a:endParaRPr lang="en-US" sz="800" b="0" i="0" u="none" strike="noStrike">
                        <a:solidFill>
                          <a:srgbClr val="000000"/>
                        </a:solidFill>
                        <a:effectLst/>
                        <a:latin typeface="Calibri" panose="020F0502020204030204" pitchFamily="34" charset="0"/>
                      </a:endParaRPr>
                    </a:p>
                  </a:txBody>
                  <a:tcPr marL="4899" marR="4899" marT="4899" marB="0" anchor="b"/>
                </a:tc>
                <a:tc>
                  <a:txBody>
                    <a:bodyPr/>
                    <a:lstStyle/>
                    <a:p>
                      <a:pPr algn="l" fontAlgn="b"/>
                      <a:r>
                        <a:rPr lang="en-US" sz="800" u="none" strike="noStrike" dirty="0">
                          <a:effectLst/>
                        </a:rPr>
                        <a:t>      100,432 </a:t>
                      </a:r>
                      <a:endParaRPr lang="en-US" sz="800" b="0" i="0" u="none" strike="noStrike" dirty="0">
                        <a:solidFill>
                          <a:srgbClr val="000000"/>
                        </a:solidFill>
                        <a:effectLst/>
                        <a:latin typeface="Calibri" panose="020F0502020204030204" pitchFamily="34" charset="0"/>
                      </a:endParaRPr>
                    </a:p>
                  </a:txBody>
                  <a:tcPr marL="4899" marR="4899" marT="4899" marB="0" anchor="b"/>
                </a:tc>
                <a:extLst>
                  <a:ext uri="{0D108BD9-81ED-4DB2-BD59-A6C34878D82A}">
                    <a16:rowId xmlns:a16="http://schemas.microsoft.com/office/drawing/2014/main" val="172785893"/>
                  </a:ext>
                </a:extLst>
              </a:tr>
            </a:tbl>
          </a:graphicData>
        </a:graphic>
      </p:graphicFrame>
    </p:spTree>
    <p:extLst>
      <p:ext uri="{BB962C8B-B14F-4D97-AF65-F5344CB8AC3E}">
        <p14:creationId xmlns:p14="http://schemas.microsoft.com/office/powerpoint/2010/main" val="3985000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9ED010-566B-E31B-670B-41579F1448CC}"/>
              </a:ext>
            </a:extLst>
          </p:cNvPr>
          <p:cNvSpPr>
            <a:spLocks noGrp="1"/>
          </p:cNvSpPr>
          <p:nvPr>
            <p:ph type="title"/>
          </p:nvPr>
        </p:nvSpPr>
        <p:spPr>
          <a:xfrm>
            <a:off x="3604" y="-228600"/>
            <a:ext cx="8229600" cy="1143000"/>
          </a:xfrm>
        </p:spPr>
        <p:txBody>
          <a:bodyPr>
            <a:normAutofit fontScale="90000"/>
          </a:bodyPr>
          <a:lstStyle/>
          <a:p>
            <a:r>
              <a:rPr lang="en-US" dirty="0"/>
              <a:t>2023 Budget – Rounds Forecasting </a:t>
            </a:r>
          </a:p>
        </p:txBody>
      </p:sp>
      <p:sp>
        <p:nvSpPr>
          <p:cNvPr id="5" name="Content Placeholder 4">
            <a:extLst>
              <a:ext uri="{FF2B5EF4-FFF2-40B4-BE49-F238E27FC236}">
                <a16:creationId xmlns:a16="http://schemas.microsoft.com/office/drawing/2014/main" id="{91C4281B-E194-F3F1-BDD0-F30394ACAF9C}"/>
              </a:ext>
            </a:extLst>
          </p:cNvPr>
          <p:cNvSpPr>
            <a:spLocks noGrp="1"/>
          </p:cNvSpPr>
          <p:nvPr>
            <p:ph idx="1"/>
          </p:nvPr>
        </p:nvSpPr>
        <p:spPr>
          <a:xfrm>
            <a:off x="33936" y="609600"/>
            <a:ext cx="9110063" cy="4525963"/>
          </a:xfrm>
        </p:spPr>
        <p:txBody>
          <a:bodyPr/>
          <a:lstStyle/>
          <a:p>
            <a:r>
              <a:rPr lang="en-US" sz="1800" dirty="0"/>
              <a:t>2023 Rounds Forecast  </a:t>
            </a:r>
          </a:p>
          <a:p>
            <a:pPr lvl="1"/>
            <a:r>
              <a:rPr lang="en-US" sz="1800" dirty="0"/>
              <a:t>Total Member Rounds – 80,000</a:t>
            </a:r>
          </a:p>
          <a:p>
            <a:pPr lvl="1"/>
            <a:r>
              <a:rPr lang="en-US" sz="1800" dirty="0"/>
              <a:t>Total Guest Rounds – 10,000 (</a:t>
            </a:r>
            <a:r>
              <a:rPr lang="en-US" sz="1400" dirty="0"/>
              <a:t>6000 Guest of Member, 2000 Promo &amp; 2000 Rack) </a:t>
            </a:r>
          </a:p>
          <a:p>
            <a:pPr lvl="1"/>
            <a:r>
              <a:rPr lang="en-US" sz="1800" dirty="0"/>
              <a:t>Total Rounds – 90,000 </a:t>
            </a:r>
          </a:p>
          <a:p>
            <a:pPr marL="393192" lvl="1" indent="0">
              <a:buNone/>
            </a:pPr>
            <a:endParaRPr lang="en-US" dirty="0"/>
          </a:p>
          <a:p>
            <a:pPr lvl="1"/>
            <a:endParaRPr lang="en-US" dirty="0"/>
          </a:p>
          <a:p>
            <a:pPr lvl="1"/>
            <a:endParaRPr lang="en-US" dirty="0"/>
          </a:p>
        </p:txBody>
      </p:sp>
      <p:pic>
        <p:nvPicPr>
          <p:cNvPr id="4" name="Picture 3">
            <a:extLst>
              <a:ext uri="{FF2B5EF4-FFF2-40B4-BE49-F238E27FC236}">
                <a16:creationId xmlns:a16="http://schemas.microsoft.com/office/drawing/2014/main" id="{AEE71255-F6B6-559B-5C7B-34E6BC128C8C}"/>
              </a:ext>
            </a:extLst>
          </p:cNvPr>
          <p:cNvPicPr>
            <a:picLocks noChangeAspect="1"/>
          </p:cNvPicPr>
          <p:nvPr/>
        </p:nvPicPr>
        <p:blipFill>
          <a:blip r:embed="rId2"/>
          <a:stretch>
            <a:fillRect/>
          </a:stretch>
        </p:blipFill>
        <p:spPr>
          <a:xfrm>
            <a:off x="-2416" y="1847480"/>
            <a:ext cx="9093984" cy="5010520"/>
          </a:xfrm>
          <a:prstGeom prst="rect">
            <a:avLst/>
          </a:prstGeom>
        </p:spPr>
      </p:pic>
    </p:spTree>
    <p:extLst>
      <p:ext uri="{BB962C8B-B14F-4D97-AF65-F5344CB8AC3E}">
        <p14:creationId xmlns:p14="http://schemas.microsoft.com/office/powerpoint/2010/main" val="37161608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74468</TotalTime>
  <Words>1815</Words>
  <Application>Microsoft Office PowerPoint</Application>
  <PresentationFormat>On-screen Show (4:3)</PresentationFormat>
  <Paragraphs>607</Paragraphs>
  <Slides>22</Slides>
  <Notes>0</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22</vt:i4>
      </vt:variant>
    </vt:vector>
  </HeadingPairs>
  <TitlesOfParts>
    <vt:vector size="35" baseType="lpstr">
      <vt:lpstr>Arial</vt:lpstr>
      <vt:lpstr>Calibri</vt:lpstr>
      <vt:lpstr>Calibri Light</vt:lpstr>
      <vt:lpstr>Lucida Sans Unicode</vt:lpstr>
      <vt:lpstr>Verdana</vt:lpstr>
      <vt:lpstr>Wingdings</vt:lpstr>
      <vt:lpstr>Wingdings 2</vt:lpstr>
      <vt:lpstr>Wingdings 3</vt:lpstr>
      <vt:lpstr>Concourse</vt:lpstr>
      <vt:lpstr>Office Theme</vt:lpstr>
      <vt:lpstr>Concourse</vt:lpstr>
      <vt:lpstr>1_Office Theme</vt:lpstr>
      <vt:lpstr>1_Office Theme</vt:lpstr>
      <vt:lpstr>Tellico Village Golf</vt:lpstr>
      <vt:lpstr>Agenda</vt:lpstr>
      <vt:lpstr>Rounds Report – September 2022</vt:lpstr>
      <vt:lpstr>Unlimited Package Update</vt:lpstr>
      <vt:lpstr>Financial Report – September 2022 </vt:lpstr>
      <vt:lpstr>2023 Budget – CapEx </vt:lpstr>
      <vt:lpstr>2023 Budget – Inflation Analysis  </vt:lpstr>
      <vt:lpstr>2023 Budget – Rounds Forecasting </vt:lpstr>
      <vt:lpstr>2023 Budget – Rounds Forecasting </vt:lpstr>
      <vt:lpstr>2023 Budget – Peer Benchmarking</vt:lpstr>
      <vt:lpstr>Golf Advisory Committee </vt:lpstr>
      <vt:lpstr>Golf Advisory Committee </vt:lpstr>
      <vt:lpstr>Golf Operations Updates</vt:lpstr>
      <vt:lpstr>Tanasi Clubhouse Bridge Solutions </vt:lpstr>
      <vt:lpstr>Tanasi Clubhouse  Turn Shack  - Short-Term Temporary Solution  ‘22 Golf Season concludes end of October  Spring Green Aeration Closure week of March 20th – 23rd  </vt:lpstr>
      <vt:lpstr>PowerPoint Presentation</vt:lpstr>
      <vt:lpstr>PowerPoint Presentation</vt:lpstr>
      <vt:lpstr>PowerPoint Presentation</vt:lpstr>
      <vt:lpstr>Golf Calendar Highlights</vt:lpstr>
      <vt:lpstr>Golf Course Updates</vt:lpstr>
      <vt:lpstr>Golf Marketing-Communications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Tellico Village Golf</dc:title>
  <dc:creator>Chris Sykes</dc:creator>
  <cp:lastModifiedBy>Chris Sykes</cp:lastModifiedBy>
  <cp:revision>161</cp:revision>
  <cp:lastPrinted>2022-10-03T14:06:21Z</cp:lastPrinted>
  <dcterms:created xsi:type="dcterms:W3CDTF">2021-02-05T15:53:38Z</dcterms:created>
  <dcterms:modified xsi:type="dcterms:W3CDTF">2022-10-03T15:03:11Z</dcterms:modified>
</cp:coreProperties>
</file>